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47" r:id="rId3"/>
  </p:sldMasterIdLst>
  <p:notesMasterIdLst>
    <p:notesMasterId r:id="rId19"/>
  </p:notesMasterIdLst>
  <p:sldIdLst>
    <p:sldId id="282" r:id="rId4"/>
    <p:sldId id="312" r:id="rId5"/>
    <p:sldId id="302" r:id="rId6"/>
    <p:sldId id="303" r:id="rId7"/>
    <p:sldId id="308" r:id="rId8"/>
    <p:sldId id="306" r:id="rId9"/>
    <p:sldId id="300" r:id="rId10"/>
    <p:sldId id="311" r:id="rId11"/>
    <p:sldId id="314" r:id="rId12"/>
    <p:sldId id="307" r:id="rId13"/>
    <p:sldId id="294" r:id="rId14"/>
    <p:sldId id="310" r:id="rId15"/>
    <p:sldId id="313" r:id="rId16"/>
    <p:sldId id="284" r:id="rId17"/>
    <p:sldId id="30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6600"/>
    <a:srgbClr val="52AB33"/>
    <a:srgbClr val="00CC00"/>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197" autoAdjust="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6DAA8-B521-4A42-A1F9-E0EB6CF78A0B}" type="datetimeFigureOut">
              <a:rPr lang="en-US" smtClean="0"/>
              <a:pPr/>
              <a:t>10/31/2013</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CC4639-D021-4DC2-AD04-42312418B2F8}"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915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z="1200" kern="1200" dirty="0" smtClean="0">
                <a:solidFill>
                  <a:schemeClr val="tx1"/>
                </a:solidFill>
                <a:latin typeface="+mn-lt"/>
                <a:ea typeface="+mn-ea"/>
                <a:cs typeface="+mn-cs"/>
              </a:rPr>
              <a:t>The eroded soils are the result of lot of years of conventional tillage agriculture, another non sustainable practices, disasters, etc. </a:t>
            </a:r>
            <a:endParaRPr lang="es-ES" dirty="0" smtClean="0">
              <a:solidFill>
                <a:srgbClr val="4F6642"/>
              </a:solidFill>
              <a:ea typeface="Calibri" pitchFamily="34" charset="0"/>
              <a:cs typeface="Calibri" pitchFamily="34" charset="0"/>
            </a:endParaRPr>
          </a:p>
        </p:txBody>
      </p:sp>
      <p:sp>
        <p:nvSpPr>
          <p:cNvPr id="4915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hangingPunct="0">
              <a:buSzPct val="100000"/>
            </a:pPr>
            <a:fld id="{77F1FD01-DACF-4713-9D3A-A9406612CB03}" type="slidenum">
              <a:rPr lang="es-AR">
                <a:solidFill>
                  <a:srgbClr val="000000"/>
                </a:solidFill>
              </a:rPr>
              <a:pPr eaLnBrk="0" hangingPunct="0">
                <a:buSzPct val="100000"/>
              </a:pPr>
              <a:t>3</a:t>
            </a:fld>
            <a:endParaRPr lang="es-A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0179" name="2 Marcador de notas"/>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latin typeface="+mn-lt"/>
                <a:ea typeface="+mn-ea"/>
                <a:cs typeface="+mn-cs"/>
              </a:rPr>
              <a:t>So we must take the opposite way as soon as possible, to bring these soils to resemble as closely to the virgin soils  through the adoption of no </a:t>
            </a:r>
            <a:r>
              <a:rPr lang="en-US" sz="1200" kern="1200" dirty="0" err="1" smtClean="0">
                <a:solidFill>
                  <a:schemeClr val="tx1"/>
                </a:solidFill>
                <a:latin typeface="+mn-lt"/>
                <a:ea typeface="+mn-ea"/>
                <a:cs typeface="+mn-cs"/>
              </a:rPr>
              <a:t>till+cover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soils+biodiversity</a:t>
            </a:r>
            <a:r>
              <a:rPr lang="en-US" sz="1200" kern="1200" dirty="0" smtClean="0">
                <a:solidFill>
                  <a:schemeClr val="tx1"/>
                </a:solidFill>
                <a:latin typeface="+mn-lt"/>
                <a:ea typeface="+mn-ea"/>
                <a:cs typeface="+mn-cs"/>
              </a:rPr>
              <a:t> we can recover porosity, structure, organic materials, make less carbon emissions between others.</a:t>
            </a:r>
            <a:endParaRPr lang="en-US" sz="1200" kern="1200" dirty="0">
              <a:solidFill>
                <a:schemeClr val="tx1"/>
              </a:solidFill>
              <a:latin typeface="+mn-lt"/>
              <a:ea typeface="+mn-ea"/>
              <a:cs typeface="+mn-cs"/>
            </a:endParaRPr>
          </a:p>
        </p:txBody>
      </p:sp>
      <p:sp>
        <p:nvSpPr>
          <p:cNvPr id="5018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hangingPunct="0">
              <a:buSzPct val="100000"/>
            </a:pPr>
            <a:fld id="{E5C0663B-E8DD-4788-933C-BBC65D79E88A}" type="slidenum">
              <a:rPr lang="es-AR">
                <a:solidFill>
                  <a:srgbClr val="000000"/>
                </a:solidFill>
              </a:rPr>
              <a:pPr eaLnBrk="0" hangingPunct="0">
                <a:buSzPct val="100000"/>
              </a:pPr>
              <a:t>4</a:t>
            </a:fld>
            <a:endParaRPr lang="es-AR">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change of agricultural paradigm can be global, different regions with </a:t>
            </a:r>
            <a:r>
              <a:rPr lang="en-US" sz="1200" kern="1200" dirty="0" err="1" smtClean="0">
                <a:solidFill>
                  <a:schemeClr val="tx1"/>
                </a:solidFill>
                <a:latin typeface="+mn-lt"/>
                <a:ea typeface="+mn-ea"/>
                <a:cs typeface="+mn-cs"/>
              </a:rPr>
              <a:t>differents</a:t>
            </a:r>
            <a:r>
              <a:rPr lang="en-US" sz="1200" kern="1200" dirty="0" smtClean="0">
                <a:solidFill>
                  <a:schemeClr val="tx1"/>
                </a:solidFill>
                <a:latin typeface="+mn-lt"/>
                <a:ea typeface="+mn-ea"/>
                <a:cs typeface="+mn-cs"/>
              </a:rPr>
              <a:t> barriers, slopes soils, complement of terracing, big producers, smallholders/family farmers. We must adapt the technology package, transference and financial/incentive for each need and particularly situation.</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Look at this </a:t>
            </a:r>
            <a:r>
              <a:rPr lang="en-US" sz="1200" kern="1200" dirty="0" err="1" smtClean="0">
                <a:solidFill>
                  <a:schemeClr val="tx1"/>
                </a:solidFill>
                <a:latin typeface="+mn-lt"/>
                <a:ea typeface="+mn-ea"/>
                <a:cs typeface="+mn-cs"/>
              </a:rPr>
              <a:t>pics</a:t>
            </a:r>
            <a:r>
              <a:rPr lang="en-US" sz="1200" kern="1200" dirty="0" smtClean="0">
                <a:solidFill>
                  <a:schemeClr val="tx1"/>
                </a:solidFill>
                <a:latin typeface="+mn-lt"/>
                <a:ea typeface="+mn-ea"/>
                <a:cs typeface="+mn-cs"/>
              </a:rPr>
              <a:t>, tillage destroyed the soil, sealed it, life there is limited. No till promote the regeneration of soils, porosity, new organic material , roots, alive soils...</a:t>
            </a:r>
          </a:p>
          <a:p>
            <a:r>
              <a:rPr lang="en-US" sz="1200" kern="1200" dirty="0" smtClean="0">
                <a:solidFill>
                  <a:schemeClr val="tx1"/>
                </a:solidFill>
                <a:latin typeface="+mn-lt"/>
                <a:ea typeface="+mn-ea"/>
                <a:cs typeface="+mn-cs"/>
              </a:rPr>
              <a:t>The roots of different crops are the best implements to avoid compaction because they provide nature and stable solutions over time.</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Why permanent no till is crucial ?</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But no till and soils surface covered by straw alone is not enough, we need of good agricultural practices.</a:t>
            </a:r>
          </a:p>
          <a:p>
            <a:r>
              <a:rPr lang="en-US" sz="1200" kern="1200" dirty="0" smtClean="0">
                <a:solidFill>
                  <a:schemeClr val="tx1"/>
                </a:solidFill>
                <a:latin typeface="+mn-lt"/>
                <a:ea typeface="+mn-ea"/>
                <a:cs typeface="+mn-cs"/>
              </a:rPr>
              <a:t>Crop rotation adapted to every environment and regional economy , with a strategic and balanced nutrition, with an integrated management of weeds, insects and diseases, with responsible choice, use and application of </a:t>
            </a:r>
            <a:r>
              <a:rPr lang="en-US" sz="1200" kern="1200" dirty="0" err="1" smtClean="0">
                <a:solidFill>
                  <a:schemeClr val="tx1"/>
                </a:solidFill>
                <a:latin typeface="+mn-lt"/>
                <a:ea typeface="+mn-ea"/>
                <a:cs typeface="+mn-cs"/>
              </a:rPr>
              <a:t>phytosanitaries</a:t>
            </a:r>
            <a:r>
              <a:rPr lang="en-US" sz="1200" kern="1200" dirty="0" smtClean="0">
                <a:solidFill>
                  <a:schemeClr val="tx1"/>
                </a:solidFill>
                <a:latin typeface="+mn-lt"/>
                <a:ea typeface="+mn-ea"/>
                <a:cs typeface="+mn-cs"/>
              </a:rPr>
              <a:t>.</a:t>
            </a:r>
          </a:p>
          <a:p>
            <a:r>
              <a:rPr lang="en-US" dirty="0" smtClean="0"/>
              <a:t>Sustained or improved benefits over time</a:t>
            </a:r>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 till system means no </a:t>
            </a:r>
            <a:r>
              <a:rPr lang="en-US" sz="1200" kern="1200" dirty="0" err="1" smtClean="0">
                <a:solidFill>
                  <a:schemeClr val="tx1"/>
                </a:solidFill>
                <a:latin typeface="+mn-lt"/>
                <a:ea typeface="+mn-ea"/>
                <a:cs typeface="+mn-cs"/>
              </a:rPr>
              <a:t>remotion</a:t>
            </a:r>
            <a:r>
              <a:rPr lang="en-US" sz="1200" kern="1200" dirty="0" smtClean="0">
                <a:solidFill>
                  <a:schemeClr val="tx1"/>
                </a:solidFill>
                <a:latin typeface="+mn-lt"/>
                <a:ea typeface="+mn-ea"/>
                <a:cs typeface="+mn-cs"/>
              </a:rPr>
              <a:t> and GAPs  sustained over time to reach sustainability. If anyone is not present, sustainability won´t be reached. </a:t>
            </a:r>
          </a:p>
          <a:p>
            <a:r>
              <a:rPr lang="en-US" dirty="0" err="1" smtClean="0"/>
              <a:t>Biosystem</a:t>
            </a:r>
            <a:r>
              <a:rPr lang="en-US" baseline="0" dirty="0" smtClean="0"/>
              <a:t> in evolution…</a:t>
            </a:r>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Earth area and actual agricultural area (3%). Less than 8% of its agricultural area is under no till, more or less 125 million hectares. The 75  or 80 % of these area is provided by the American continent, mainly the Southern Cone.</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Biotechnology as a tool for provide the opportunity to improve quality and quantity production, production in </a:t>
            </a:r>
            <a:r>
              <a:rPr lang="en-US" sz="1200" kern="1200" dirty="0" err="1" smtClean="0">
                <a:solidFill>
                  <a:schemeClr val="tx1"/>
                </a:solidFill>
                <a:latin typeface="+mn-lt"/>
                <a:ea typeface="+mn-ea"/>
                <a:cs typeface="+mn-cs"/>
              </a:rPr>
              <a:t>marginals</a:t>
            </a:r>
            <a:r>
              <a:rPr lang="en-US" sz="1200" kern="1200" dirty="0" smtClean="0">
                <a:solidFill>
                  <a:schemeClr val="tx1"/>
                </a:solidFill>
                <a:latin typeface="+mn-lt"/>
                <a:ea typeface="+mn-ea"/>
                <a:cs typeface="+mn-cs"/>
              </a:rPr>
              <a:t> areas for example with </a:t>
            </a:r>
            <a:r>
              <a:rPr lang="en-US" sz="1200" kern="1200" dirty="0" err="1" smtClean="0">
                <a:solidFill>
                  <a:schemeClr val="tx1"/>
                </a:solidFill>
                <a:latin typeface="+mn-lt"/>
                <a:ea typeface="+mn-ea"/>
                <a:cs typeface="+mn-cs"/>
              </a:rPr>
              <a:t>salinization</a:t>
            </a:r>
            <a:r>
              <a:rPr lang="en-US" sz="1200" kern="1200" dirty="0" smtClean="0">
                <a:solidFill>
                  <a:schemeClr val="tx1"/>
                </a:solidFill>
                <a:latin typeface="+mn-lt"/>
                <a:ea typeface="+mn-ea"/>
                <a:cs typeface="+mn-cs"/>
              </a:rPr>
              <a:t>, will give the possibility to produce with less water, less use of chemical fertilizers and reduced use of </a:t>
            </a:r>
            <a:r>
              <a:rPr lang="en-US" sz="1200" kern="1200" dirty="0" err="1" smtClean="0">
                <a:solidFill>
                  <a:schemeClr val="tx1"/>
                </a:solidFill>
                <a:latin typeface="+mn-lt"/>
                <a:ea typeface="+mn-ea"/>
                <a:cs typeface="+mn-cs"/>
              </a:rPr>
              <a:t>phytosanitaries</a:t>
            </a:r>
            <a:r>
              <a:rPr lang="en-US" sz="1200" kern="1200" dirty="0" smtClean="0">
                <a:solidFill>
                  <a:schemeClr val="tx1"/>
                </a:solidFill>
                <a:latin typeface="+mn-lt"/>
                <a:ea typeface="+mn-ea"/>
                <a:cs typeface="+mn-cs"/>
              </a:rPr>
              <a:t> between others in the nearly future</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PRODUCER, the most important/principal actor in this discussion. Farmers need to feel that the technology you want to transfer provides a real solution for their problems. This is for every scale (big, medium, smallholders) production, genre, region ... is an universal and basic condition for adoption. Therefore it is crucial to promote exchange between producers, detect leaders that will spread the sustainable management, then the exchange between producers and technicians, between technicians, and technicians and scientists.</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demand of sustainability from society is growing and the step of production is the hardest hit. Here we also have a challenge to improve our communication to the all society. Showing sustainable  management systems that promote soil, water, air and biodiversity security, therefore food security minimizing the consequences of climate change.</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research community (with scientific arguments) and farmers organizations (with field experience) must work in proposals together to warn governments/policy makers and society of the need for policies to achieve these practices. And here we have a Logic change proposal: starting from the biology, ensuring quality life into an ethical project, with a legal framework, with appropriate policies and economy profits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Institutionalization is the set of institutions and rules that allow a society answer to the dilemmas and sustain  solutions to social problems over time .</a:t>
            </a:r>
          </a:p>
          <a:p>
            <a:endParaRPr lang="en-US" dirty="0" smtClean="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If all society knows the possibility of the sustainable production systems, will require governments policies based on clear rules that promote these systems for guarantee soil, water, air and biodiversity security, therefore food security minimizing the consequences of climate change.</a:t>
            </a:r>
          </a:p>
          <a:p>
            <a:endParaRPr lang="en-US" dirty="0"/>
          </a:p>
        </p:txBody>
      </p:sp>
      <p:sp>
        <p:nvSpPr>
          <p:cNvPr id="4" name="3 Marcador de número de diapositiva"/>
          <p:cNvSpPr>
            <a:spLocks noGrp="1"/>
          </p:cNvSpPr>
          <p:nvPr>
            <p:ph type="sldNum" sz="quarter" idx="10"/>
          </p:nvPr>
        </p:nvSpPr>
        <p:spPr/>
        <p:txBody>
          <a:bodyPr/>
          <a:lstStyle/>
          <a:p>
            <a:fld id="{7DCC4639-D021-4DC2-AD04-42312418B2F8}"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5"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B68E84B5-B42F-4713-83D3-A7A904AEB967}"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5"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CFD6045E-EB61-4D6D-A7A8-EEEAEA2EA37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5"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6A7AA4F7-6678-411E-ACCA-9B9191E7770E}"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6"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B3DC343B-F49B-4F8E-8DDF-65EDEBF6BA82}"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8"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3A416D1C-48C0-4E97-A54E-1FD2E7302541}"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4"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A285D512-26FC-4A7F-BA34-DF5386E6490E}"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3"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09837251-AF15-42A0-96EA-11DEF523CE20}"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6"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540D98C2-86B9-47E2-92E7-0D3661F16C53}"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6"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B0EB3D18-064A-4A5A-8980-8E383232A51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5"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E3A3EC1F-A88B-47FA-8833-052AB7F8376B}"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p:txBody>
          <a:bodyPr/>
          <a:lstStyle>
            <a:lvl1pPr fontAlgn="auto">
              <a:spcBef>
                <a:spcPts val="0"/>
              </a:spcBef>
              <a:spcAft>
                <a:spcPts val="0"/>
              </a:spcAft>
              <a:defRPr>
                <a:cs typeface="+mn-cs"/>
              </a:defRPr>
            </a:lvl1pPr>
          </a:lstStyle>
          <a:p>
            <a:pPr>
              <a:defRPr/>
            </a:pPr>
            <a:endParaRPr lang="es-ES"/>
          </a:p>
        </p:txBody>
      </p:sp>
      <p:sp>
        <p:nvSpPr>
          <p:cNvPr id="5" name="Rectangle 5"/>
          <p:cNvSpPr>
            <a:spLocks noGrp="1" noChangeArrowheads="1"/>
          </p:cNvSpPr>
          <p:nvPr>
            <p:ph type="ftr" sz="quarter" idx="11"/>
          </p:nvPr>
        </p:nvSpPr>
        <p:spPr/>
        <p:txBody>
          <a:bodyPr/>
          <a:lstStyle>
            <a:lvl1pPr fontAlgn="auto">
              <a:spcBef>
                <a:spcPts val="0"/>
              </a:spcBef>
              <a:spcAft>
                <a:spcPts val="0"/>
              </a:spcAft>
              <a:defRPr>
                <a:cs typeface="+mn-cs"/>
              </a:defRPr>
            </a:lvl1pPr>
          </a:lstStyle>
          <a:p>
            <a:pPr>
              <a:defRPr/>
            </a:pPr>
            <a:endParaRPr lang="es-E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cs typeface="+mn-cs"/>
              </a:defRPr>
            </a:lvl1pPr>
          </a:lstStyle>
          <a:p>
            <a:pPr>
              <a:defRPr/>
            </a:pPr>
            <a:fld id="{8A442D43-82FC-4A2F-B20A-A3A3F93DA791}" type="slidenum">
              <a:rPr lang="es-ES"/>
              <a:pPr>
                <a:defRPr/>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fecha"/>
          <p:cNvSpPr>
            <a:spLocks noGrp="1"/>
          </p:cNvSpPr>
          <p:nvPr>
            <p:ph type="dt" sz="half" idx="10"/>
          </p:nvPr>
        </p:nvSpPr>
        <p:spPr/>
        <p:txBody>
          <a:bodyPr/>
          <a:lstStyle>
            <a:lvl1pPr fontAlgn="auto">
              <a:spcBef>
                <a:spcPts val="0"/>
              </a:spcBef>
              <a:spcAft>
                <a:spcPts val="0"/>
              </a:spcAft>
              <a:defRPr>
                <a:solidFill>
                  <a:schemeClr val="tx1">
                    <a:tint val="75000"/>
                  </a:schemeClr>
                </a:solidFill>
                <a:cs typeface="Arial" charset="0"/>
              </a:defRPr>
            </a:lvl1pPr>
          </a:lstStyle>
          <a:p>
            <a:pPr>
              <a:defRPr/>
            </a:pPr>
            <a:endParaRPr lang="es-MX">
              <a:solidFill>
                <a:srgbClr val="000000">
                  <a:tint val="75000"/>
                </a:srgbClr>
              </a:solidFill>
            </a:endParaRPr>
          </a:p>
        </p:txBody>
      </p:sp>
      <p:sp>
        <p:nvSpPr>
          <p:cNvPr id="4" name="3 Marcador de pie de página"/>
          <p:cNvSpPr>
            <a:spLocks noGrp="1"/>
          </p:cNvSpPr>
          <p:nvPr>
            <p:ph type="ftr" sz="quarter" idx="11"/>
          </p:nvPr>
        </p:nvSpPr>
        <p:spPr/>
        <p:txBody>
          <a:bodyPr/>
          <a:lstStyle>
            <a:lvl1pPr fontAlgn="auto">
              <a:spcBef>
                <a:spcPts val="0"/>
              </a:spcBef>
              <a:spcAft>
                <a:spcPts val="0"/>
              </a:spcAft>
              <a:defRPr>
                <a:solidFill>
                  <a:schemeClr val="tx1">
                    <a:tint val="75000"/>
                  </a:schemeClr>
                </a:solidFill>
                <a:cs typeface="Arial" charset="0"/>
              </a:defRPr>
            </a:lvl1pPr>
          </a:lstStyle>
          <a:p>
            <a:pPr>
              <a:defRPr/>
            </a:pPr>
            <a:endParaRPr lang="es-MX">
              <a:solidFill>
                <a:srgbClr val="000000">
                  <a:tint val="75000"/>
                </a:srgbClr>
              </a:solidFill>
            </a:endParaRPr>
          </a:p>
        </p:txBody>
      </p:sp>
      <p:sp>
        <p:nvSpPr>
          <p:cNvPr id="5" name="4 Marcador de número de diapositiva"/>
          <p:cNvSpPr>
            <a:spLocks noGrp="1"/>
          </p:cNvSpPr>
          <p:nvPr>
            <p:ph type="sldNum" sz="quarter" idx="12"/>
          </p:nvPr>
        </p:nvSpPr>
        <p:spPr/>
        <p:txBody>
          <a:bodyPr/>
          <a:lstStyle>
            <a:lvl1pPr fontAlgn="auto">
              <a:spcBef>
                <a:spcPts val="0"/>
              </a:spcBef>
              <a:spcAft>
                <a:spcPts val="0"/>
              </a:spcAft>
              <a:defRPr>
                <a:solidFill>
                  <a:schemeClr val="tx1">
                    <a:tint val="75000"/>
                  </a:schemeClr>
                </a:solidFill>
                <a:cs typeface="Arial" charset="0"/>
              </a:defRPr>
            </a:lvl1pPr>
          </a:lstStyle>
          <a:p>
            <a:pPr>
              <a:defRPr/>
            </a:pPr>
            <a:fld id="{D15BA587-7BC8-4385-BD9C-F1DE8200B8B5}" type="slidenum">
              <a:rPr lang="es-MX">
                <a:solidFill>
                  <a:srgbClr val="000000">
                    <a:tint val="75000"/>
                  </a:srgbClr>
                </a:solidFill>
              </a:rPr>
              <a:pPr>
                <a:defRPr/>
              </a:pPr>
              <a:t>‹Nº›</a:t>
            </a:fld>
            <a:endParaRPr lang="es-MX">
              <a:solidFill>
                <a:srgbClr val="000000">
                  <a:tint val="75000"/>
                </a:srgb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23AA006D-5254-4593-BA60-10896BAC8864}"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950DB7E0-F81D-45F4-988A-8B4E1F1799EC}"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A65C46EF-8C3D-46C9-AE6E-17D57A9E1651}"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79D5583D-017D-49D1-A679-5A4E1278549A}"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99020B56-85A3-4732-B357-1D307086DCC9}"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D0F5498A-AACA-4EF7-8BAD-ED8875FDA1AC}"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DA8583EC-DA3D-43DF-882E-8E404419AD12}" type="datetimeFigureOut">
              <a:rPr lang="es-ES">
                <a:solidFill>
                  <a:prstClr val="black">
                    <a:tint val="75000"/>
                  </a:prstClr>
                </a:solidFill>
              </a:rPr>
              <a:pPr>
                <a:defRPr/>
              </a:pPr>
              <a:t>31/10/2013</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637DAA1F-C600-404B-A8AA-B3C17E15DD72}"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1BBC5350-5759-4869-99F5-596A690C8DD3}" type="datetimeFigureOut">
              <a:rPr lang="es-ES">
                <a:solidFill>
                  <a:prstClr val="black">
                    <a:tint val="75000"/>
                  </a:prstClr>
                </a:solidFill>
              </a:rPr>
              <a:pPr>
                <a:defRPr/>
              </a:pPr>
              <a:t>31/10/2013</a:t>
            </a:fld>
            <a:endParaRPr lang="es-ES">
              <a:solidFill>
                <a:prstClr val="black">
                  <a:tint val="75000"/>
                </a:prstClr>
              </a:solidFill>
            </a:endParaRPr>
          </a:p>
        </p:txBody>
      </p:sp>
      <p:sp>
        <p:nvSpPr>
          <p:cNvPr id="8"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5 Marcador de número de diapositiva"/>
          <p:cNvSpPr>
            <a:spLocks noGrp="1"/>
          </p:cNvSpPr>
          <p:nvPr>
            <p:ph type="sldNum" sz="quarter" idx="12"/>
          </p:nvPr>
        </p:nvSpPr>
        <p:spPr/>
        <p:txBody>
          <a:bodyPr/>
          <a:lstStyle>
            <a:lvl1pPr>
              <a:defRPr/>
            </a:lvl1pPr>
          </a:lstStyle>
          <a:p>
            <a:pPr>
              <a:defRPr/>
            </a:pPr>
            <a:fld id="{CEEA28A6-D2FE-4CD3-A31B-00826534B063}"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0CFFFAD4-84CB-432A-8433-86F79AE1FFB8}" type="datetimeFigureOut">
              <a:rPr lang="es-ES">
                <a:solidFill>
                  <a:prstClr val="black">
                    <a:tint val="75000"/>
                  </a:prstClr>
                </a:solidFill>
              </a:rPr>
              <a:pPr>
                <a:defRPr/>
              </a:pPr>
              <a:t>31/10/2013</a:t>
            </a:fld>
            <a:endParaRPr lang="es-ES">
              <a:solidFill>
                <a:prstClr val="black">
                  <a:tint val="75000"/>
                </a:prstClr>
              </a:solidFill>
            </a:endParaRPr>
          </a:p>
        </p:txBody>
      </p:sp>
      <p:sp>
        <p:nvSpPr>
          <p:cNvPr id="4"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5 Marcador de número de diapositiva"/>
          <p:cNvSpPr>
            <a:spLocks noGrp="1"/>
          </p:cNvSpPr>
          <p:nvPr>
            <p:ph type="sldNum" sz="quarter" idx="12"/>
          </p:nvPr>
        </p:nvSpPr>
        <p:spPr/>
        <p:txBody>
          <a:bodyPr/>
          <a:lstStyle>
            <a:lvl1pPr>
              <a:defRPr/>
            </a:lvl1pPr>
          </a:lstStyle>
          <a:p>
            <a:pPr>
              <a:defRPr/>
            </a:pPr>
            <a:fld id="{A4E9C587-3962-4642-820A-BFB83152939F}"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8D8C915D-2C8C-4090-9D97-636AFD62A565}" type="datetimeFigureOut">
              <a:rPr lang="es-ES">
                <a:solidFill>
                  <a:prstClr val="black">
                    <a:tint val="75000"/>
                  </a:prstClr>
                </a:solidFill>
              </a:rPr>
              <a:pPr>
                <a:defRPr/>
              </a:pPr>
              <a:t>31/10/2013</a:t>
            </a:fld>
            <a:endParaRPr lang="es-ES">
              <a:solidFill>
                <a:prstClr val="black">
                  <a:tint val="75000"/>
                </a:prstClr>
              </a:solidFill>
            </a:endParaRPr>
          </a:p>
        </p:txBody>
      </p:sp>
      <p:sp>
        <p:nvSpPr>
          <p:cNvPr id="3"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31D080CE-C95C-480E-BB89-4E3C945DBF9A}"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54AADF8-787D-40C8-85E7-D8CE9AED5C74}" type="datetimeFigureOut">
              <a:rPr lang="es-ES">
                <a:solidFill>
                  <a:prstClr val="black">
                    <a:tint val="75000"/>
                  </a:prstClr>
                </a:solidFill>
              </a:rPr>
              <a:pPr>
                <a:defRPr/>
              </a:pPr>
              <a:t>31/10/2013</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D1D22CE7-A530-4A05-9480-C9B2A2A92FB5}"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D3AEE2BF-4B8F-45EB-877C-E2F3BF45B3C6}" type="datetimeFigureOut">
              <a:rPr lang="es-ES">
                <a:solidFill>
                  <a:prstClr val="black">
                    <a:tint val="75000"/>
                  </a:prstClr>
                </a:solidFill>
              </a:rPr>
              <a:pPr>
                <a:defRPr/>
              </a:pPr>
              <a:t>31/10/2013</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9315498E-AA75-43E0-95D3-5A0EFAF131D7}"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B207E98-1348-4513-8836-B236DEA0E730}"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9E00B430-1C26-46FA-9C71-44955B00FE96}"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2863BF3-C772-4AAA-B462-3790595CAD77}"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1D49AC8C-C27A-4067-AD8B-4BBD451D6DA4}"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3B8A6474-46A3-4843-B235-4AA9E60D6187}"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FF8766CC-7B04-4D59-9E09-DA36312D6DB2}"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B2F86A9-C696-43D1-B091-F98008285D98}"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D43CB54E-D66C-4710-96E3-520FFC0A8999}"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DCD5068A-1D32-4D08-9442-66DE5F538115}"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269179F1-8639-4294-BE94-96837E259ED7}"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C6D81B75-AD61-46BB-9E67-BCDBD501363C}" type="datetimeFigureOut">
              <a:rPr lang="es-ES">
                <a:solidFill>
                  <a:prstClr val="black">
                    <a:tint val="75000"/>
                  </a:prstClr>
                </a:solidFill>
              </a:rPr>
              <a:pPr>
                <a:defRPr/>
              </a:pPr>
              <a:t>31/10/2013</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93CAFF24-7187-4BA1-B976-0ACE7E7EF5C7}"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EF8CF47F-AFFB-4006-9AA6-BF23F8812DDD}" type="datetimeFigureOut">
              <a:rPr lang="es-ES">
                <a:solidFill>
                  <a:prstClr val="black">
                    <a:tint val="75000"/>
                  </a:prstClr>
                </a:solidFill>
              </a:rPr>
              <a:pPr>
                <a:defRPr/>
              </a:pPr>
              <a:t>31/10/2013</a:t>
            </a:fld>
            <a:endParaRPr lang="es-ES">
              <a:solidFill>
                <a:prstClr val="black">
                  <a:tint val="75000"/>
                </a:prstClr>
              </a:solidFill>
            </a:endParaRPr>
          </a:p>
        </p:txBody>
      </p:sp>
      <p:sp>
        <p:nvSpPr>
          <p:cNvPr id="8"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5 Marcador de número de diapositiva"/>
          <p:cNvSpPr>
            <a:spLocks noGrp="1"/>
          </p:cNvSpPr>
          <p:nvPr>
            <p:ph type="sldNum" sz="quarter" idx="12"/>
          </p:nvPr>
        </p:nvSpPr>
        <p:spPr/>
        <p:txBody>
          <a:bodyPr/>
          <a:lstStyle>
            <a:lvl1pPr>
              <a:defRPr/>
            </a:lvl1pPr>
          </a:lstStyle>
          <a:p>
            <a:pPr>
              <a:defRPr/>
            </a:pPr>
            <a:fld id="{79FE84D2-20D5-450E-B5B4-80A510CB5B0D}"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2D9F2C61-8E5B-4354-A40B-885F595DCFB8}" type="datetimeFigureOut">
              <a:rPr lang="es-ES">
                <a:solidFill>
                  <a:prstClr val="black">
                    <a:tint val="75000"/>
                  </a:prstClr>
                </a:solidFill>
              </a:rPr>
              <a:pPr>
                <a:defRPr/>
              </a:pPr>
              <a:t>31/10/2013</a:t>
            </a:fld>
            <a:endParaRPr lang="es-ES">
              <a:solidFill>
                <a:prstClr val="black">
                  <a:tint val="75000"/>
                </a:prstClr>
              </a:solidFill>
            </a:endParaRPr>
          </a:p>
        </p:txBody>
      </p:sp>
      <p:sp>
        <p:nvSpPr>
          <p:cNvPr id="4"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5 Marcador de número de diapositiva"/>
          <p:cNvSpPr>
            <a:spLocks noGrp="1"/>
          </p:cNvSpPr>
          <p:nvPr>
            <p:ph type="sldNum" sz="quarter" idx="12"/>
          </p:nvPr>
        </p:nvSpPr>
        <p:spPr/>
        <p:txBody>
          <a:bodyPr/>
          <a:lstStyle>
            <a:lvl1pPr>
              <a:defRPr/>
            </a:lvl1pPr>
          </a:lstStyle>
          <a:p>
            <a:pPr>
              <a:defRPr/>
            </a:pPr>
            <a:fld id="{D9601EC4-83C4-493D-A6D9-2CD2CAD045C6}"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CA4AFE25-31F0-4188-BFA2-80ED17B3F5FE}" type="datetimeFigureOut">
              <a:rPr lang="es-ES">
                <a:solidFill>
                  <a:prstClr val="black">
                    <a:tint val="75000"/>
                  </a:prstClr>
                </a:solidFill>
              </a:rPr>
              <a:pPr>
                <a:defRPr/>
              </a:pPr>
              <a:t>31/10/2013</a:t>
            </a:fld>
            <a:endParaRPr lang="es-ES">
              <a:solidFill>
                <a:prstClr val="black">
                  <a:tint val="75000"/>
                </a:prstClr>
              </a:solidFill>
            </a:endParaRPr>
          </a:p>
        </p:txBody>
      </p:sp>
      <p:sp>
        <p:nvSpPr>
          <p:cNvPr id="3"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7C0CD2CE-CFD4-4A61-9989-0227408366EC}"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6C8445C-3A81-4AE9-AC98-B04E01F4981F}" type="datetimeFigureOut">
              <a:rPr lang="es-ES">
                <a:solidFill>
                  <a:prstClr val="black">
                    <a:tint val="75000"/>
                  </a:prstClr>
                </a:solidFill>
              </a:rPr>
              <a:pPr>
                <a:defRPr/>
              </a:pPr>
              <a:t>31/10/2013</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9A5A044C-CB9C-4A1C-8545-EC2F2195BE64}"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EDBDD9F-AC3E-4E34-8B3E-7E218D5B0AC9}" type="datetimeFigureOut">
              <a:rPr lang="es-ES">
                <a:solidFill>
                  <a:prstClr val="black">
                    <a:tint val="75000"/>
                  </a:prstClr>
                </a:solidFill>
              </a:rPr>
              <a:pPr>
                <a:defRPr/>
              </a:pPr>
              <a:t>31/10/2013</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B6931A67-7FF8-43D4-A473-BCC729BB66BC}"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30770004-7EE6-499D-8215-0535580318C6}"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D2D29086-FA77-4D66-832A-7CEC143DBEDC}"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8CA2F80-6718-45CF-B41C-94294A14E3D6}"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F150E885-C5DE-43B8-943A-BA841F9819C4}" type="slidenum">
              <a:rPr lang="es-ES">
                <a:solidFill>
                  <a:prstClr val="black">
                    <a:tint val="75000"/>
                  </a:prstClr>
                </a:solidFill>
              </a:rPr>
              <a:pPr>
                <a:defRPr/>
              </a:pPr>
              <a:t>‹Nº›</a:t>
            </a:fld>
            <a:endParaRPr lang="es-E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cs typeface="Arial" charset="0"/>
              </a:defRPr>
            </a:lvl1pPr>
          </a:lstStyle>
          <a:p>
            <a:pPr fontAlgn="base">
              <a:spcBef>
                <a:spcPct val="0"/>
              </a:spcBef>
              <a:spcAft>
                <a:spcPct val="0"/>
              </a:spcAft>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cs typeface="Arial" charset="0"/>
              </a:defRPr>
            </a:lvl1pPr>
          </a:lstStyle>
          <a:p>
            <a:pPr fontAlgn="base">
              <a:spcBef>
                <a:spcPct val="0"/>
              </a:spcBef>
              <a:spcAft>
                <a:spcPct val="0"/>
              </a:spcAft>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cs typeface="Arial" charset="0"/>
              </a:defRPr>
            </a:lvl1pPr>
          </a:lstStyle>
          <a:p>
            <a:pPr fontAlgn="base">
              <a:spcBef>
                <a:spcPct val="0"/>
              </a:spcBef>
              <a:spcAft>
                <a:spcPct val="0"/>
              </a:spcAft>
              <a:defRPr/>
            </a:pPr>
            <a:fld id="{F1063DC4-27C4-47F7-8A67-45F5FBC5F5E4}" type="slidenum">
              <a:rPr lang="es-ES"/>
              <a:pPr fontAlgn="base">
                <a:spcBef>
                  <a:spcPct val="0"/>
                </a:spcBef>
                <a:spcAft>
                  <a:spcPct val="0"/>
                </a:spcAft>
                <a:defRPr/>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982667C-5606-4BF6-ACE7-E01984369992}"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936668F-AF17-48DB-B5B7-82C40C6C11EC}" type="slidenum">
              <a:rPr lang="es-ES">
                <a:solidFill>
                  <a:prstClr val="black">
                    <a:tint val="75000"/>
                  </a:prstClr>
                </a:solidFill>
              </a:rPr>
              <a:pPr>
                <a:defRPr/>
              </a:pPr>
              <a:t>‹Nº›</a:t>
            </a:fld>
            <a:endParaRPr lang="es-E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67CB1C8B-CB96-4092-8994-5C73B3359793}" type="datetimeFigureOut">
              <a:rPr lang="es-ES">
                <a:solidFill>
                  <a:prstClr val="black">
                    <a:tint val="75000"/>
                  </a:prstClr>
                </a:solidFill>
              </a:rPr>
              <a:pPr>
                <a:defRPr/>
              </a:pPr>
              <a:t>31/10/2013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5537AD8-1445-47BE-B014-55E79E36C9AF}" type="slidenum">
              <a:rPr lang="es-ES">
                <a:solidFill>
                  <a:prstClr val="black">
                    <a:tint val="75000"/>
                  </a:prstClr>
                </a:solidFill>
              </a:rPr>
              <a:pPr>
                <a:defRPr/>
              </a:pPr>
              <a:t>‹Nº›</a:t>
            </a:fld>
            <a:endParaRPr lang="es-E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apresid.org.ar/" TargetMode="External"/><Relationship Id="rId2" Type="http://schemas.openxmlformats.org/officeDocument/2006/relationships/image" Target="../media/image2.jpeg"/><Relationship Id="rId1" Type="http://schemas.openxmlformats.org/officeDocument/2006/relationships/slideLayout" Target="../slideLayouts/slideLayout14.xml"/><Relationship Id="rId6" Type="http://schemas.openxmlformats.org/officeDocument/2006/relationships/hyperlink" Target="mailto:giraudo@aapresid.org.ar"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eg"/><Relationship Id="rId18" Type="http://schemas.openxmlformats.org/officeDocument/2006/relationships/image" Target="../media/image23.jpeg"/><Relationship Id="rId3" Type="http://schemas.openxmlformats.org/officeDocument/2006/relationships/image" Target="../media/image2.jpeg"/><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22.jpeg"/><Relationship Id="rId2" Type="http://schemas.openxmlformats.org/officeDocument/2006/relationships/notesSlide" Target="../notesSlides/notesSlide3.xml"/><Relationship Id="rId16" Type="http://schemas.openxmlformats.org/officeDocument/2006/relationships/image" Target="../media/image21.jpeg"/><Relationship Id="rId1" Type="http://schemas.openxmlformats.org/officeDocument/2006/relationships/slideLayout" Target="../slideLayouts/slideLayout14.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jpeg"/><Relationship Id="rId15" Type="http://schemas.openxmlformats.org/officeDocument/2006/relationships/image" Target="../media/image20.jpeg"/><Relationship Id="rId10" Type="http://schemas.openxmlformats.org/officeDocument/2006/relationships/image" Target="../media/image15.jpeg"/><Relationship Id="rId4" Type="http://schemas.openxmlformats.org/officeDocument/2006/relationships/hyperlink" Target="http://www.aapresid.org.ar/" TargetMode="External"/><Relationship Id="rId9" Type="http://schemas.openxmlformats.org/officeDocument/2006/relationships/image" Target="../media/image14.jpeg"/><Relationship Id="rId1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hyperlink" Target="http://www.aapresid.org.a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7.jpeg"/><Relationship Id="rId4" Type="http://schemas.openxmlformats.org/officeDocument/2006/relationships/hyperlink" Target="http://www.aapresid.org.ar/"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jpeg"/><Relationship Id="rId7"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hyperlink" Target="http://www.aapresid.org.a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hyperlink" Target="http://www.aapresid.org.a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jpeg"/><Relationship Id="rId7"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hyperlink" Target="http://www.aapresid.org.ar/" TargetMode="External"/><Relationship Id="rId9" Type="http://schemas.openxmlformats.org/officeDocument/2006/relationships/image" Target="../media/image37.jpeg"/></Relationships>
</file>

<file path=ppt/slides/_rels/slide1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2.jpeg"/><Relationship Id="rId7"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40.jpeg"/><Relationship Id="rId11" Type="http://schemas.openxmlformats.org/officeDocument/2006/relationships/image" Target="../media/image45.png"/><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hyperlink" Target="http://www.aapresid.org.ar/" TargetMode="External"/><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46.jpeg"/><Relationship Id="rId4" Type="http://schemas.openxmlformats.org/officeDocument/2006/relationships/hyperlink" Target="http://www.aapresid.org.a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www.aapresid.org.ar/"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jpe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hyperlink" Target="http://www.aapresid.org.ar/" TargetMode="External"/><Relationship Id="rId9"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3"/>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25" name="Picture 2"/>
          <p:cNvPicPr>
            <a:picLocks noChangeAspect="1" noChangeArrowheads="1"/>
          </p:cNvPicPr>
          <p:nvPr/>
        </p:nvPicPr>
        <p:blipFill>
          <a:blip r:embed="rId4" cstate="print"/>
          <a:srcRect/>
          <a:stretch>
            <a:fillRect/>
          </a:stretch>
        </p:blipFill>
        <p:spPr bwMode="auto">
          <a:xfrm>
            <a:off x="0" y="4365104"/>
            <a:ext cx="9144000" cy="1550406"/>
          </a:xfrm>
          <a:prstGeom prst="rect">
            <a:avLst/>
          </a:prstGeom>
          <a:noFill/>
          <a:ln w="9525">
            <a:noFill/>
            <a:miter lim="800000"/>
            <a:headEnd/>
            <a:tailEnd/>
          </a:ln>
        </p:spPr>
      </p:pic>
      <p:sp>
        <p:nvSpPr>
          <p:cNvPr id="26" name="25 Rectángulo"/>
          <p:cNvSpPr/>
          <p:nvPr/>
        </p:nvSpPr>
        <p:spPr>
          <a:xfrm>
            <a:off x="4644008" y="1556792"/>
            <a:ext cx="4306948" cy="800219"/>
          </a:xfrm>
          <a:prstGeom prst="rect">
            <a:avLst/>
          </a:prstGeom>
        </p:spPr>
        <p:txBody>
          <a:bodyPr wrap="none">
            <a:spAutoFit/>
          </a:bodyPr>
          <a:lstStyle/>
          <a:p>
            <a:pPr algn="ctr"/>
            <a:r>
              <a:rPr lang="de-DE" sz="2000" b="1" dirty="0" smtClean="0"/>
              <a:t>GLOBAL SOIL PARTNERSHIP SESSION </a:t>
            </a:r>
          </a:p>
          <a:p>
            <a:pPr algn="ctr"/>
            <a:endParaRPr lang="de-DE" sz="800" b="1" dirty="0" smtClean="0"/>
          </a:p>
          <a:p>
            <a:pPr algn="ctr"/>
            <a:r>
              <a:rPr lang="de-DE" b="1" dirty="0" smtClean="0"/>
              <a:t>               Berl</a:t>
            </a:r>
            <a:r>
              <a:rPr lang="es-AR" b="1" dirty="0" err="1" smtClean="0"/>
              <a:t>ín</a:t>
            </a:r>
            <a:r>
              <a:rPr lang="es-AR" b="1" dirty="0" smtClean="0"/>
              <a:t>, GERMANY - </a:t>
            </a:r>
            <a:r>
              <a:rPr lang="es-AR" b="1" dirty="0" err="1" smtClean="0"/>
              <a:t>Thu</a:t>
            </a:r>
            <a:r>
              <a:rPr lang="es-AR" b="1" dirty="0" smtClean="0"/>
              <a:t> 31 </a:t>
            </a:r>
            <a:r>
              <a:rPr lang="es-AR" b="1" dirty="0" err="1" smtClean="0"/>
              <a:t>October</a:t>
            </a:r>
            <a:endParaRPr lang="en-US" dirty="0"/>
          </a:p>
        </p:txBody>
      </p:sp>
      <p:sp>
        <p:nvSpPr>
          <p:cNvPr id="27" name="26 Rectángulo"/>
          <p:cNvSpPr/>
          <p:nvPr/>
        </p:nvSpPr>
        <p:spPr>
          <a:xfrm>
            <a:off x="611560" y="2420888"/>
            <a:ext cx="8352928" cy="954107"/>
          </a:xfrm>
          <a:prstGeom prst="rect">
            <a:avLst/>
          </a:prstGeom>
        </p:spPr>
        <p:txBody>
          <a:bodyPr wrap="square">
            <a:spAutoFit/>
          </a:bodyPr>
          <a:lstStyle/>
          <a:p>
            <a:pPr algn="ctr"/>
            <a:r>
              <a:rPr lang="en-GB" sz="2800" b="1" dirty="0" smtClean="0">
                <a:solidFill>
                  <a:srgbClr val="00CC00"/>
                </a:solidFill>
              </a:rPr>
              <a:t>How to promote sustainable soil management? Crucial elements that the plan should foresee</a:t>
            </a:r>
            <a:endParaRPr lang="en-US" dirty="0">
              <a:solidFill>
                <a:srgbClr val="00CC00"/>
              </a:solidFill>
            </a:endParaRPr>
          </a:p>
        </p:txBody>
      </p:sp>
      <p:pic>
        <p:nvPicPr>
          <p:cNvPr id="45059" name="Picture 3"/>
          <p:cNvPicPr>
            <a:picLocks noChangeAspect="1" noChangeArrowheads="1"/>
          </p:cNvPicPr>
          <p:nvPr/>
        </p:nvPicPr>
        <p:blipFill>
          <a:blip r:embed="rId5" cstate="print"/>
          <a:srcRect/>
          <a:stretch>
            <a:fillRect/>
          </a:stretch>
        </p:blipFill>
        <p:spPr bwMode="auto">
          <a:xfrm>
            <a:off x="3419475" y="0"/>
            <a:ext cx="5724525" cy="1533525"/>
          </a:xfrm>
          <a:prstGeom prst="rect">
            <a:avLst/>
          </a:prstGeom>
          <a:noFill/>
        </p:spPr>
      </p:pic>
      <p:sp>
        <p:nvSpPr>
          <p:cNvPr id="11" name="10 Rectángulo"/>
          <p:cNvSpPr/>
          <p:nvPr/>
        </p:nvSpPr>
        <p:spPr>
          <a:xfrm>
            <a:off x="3203848" y="3933056"/>
            <a:ext cx="2802370" cy="369332"/>
          </a:xfrm>
          <a:prstGeom prst="rect">
            <a:avLst/>
          </a:prstGeom>
        </p:spPr>
        <p:txBody>
          <a:bodyPr wrap="none">
            <a:spAutoFit/>
          </a:bodyPr>
          <a:lstStyle/>
          <a:p>
            <a:r>
              <a:rPr lang="en-GB" dirty="0" smtClean="0">
                <a:latin typeface="Comic Sans MS" pitchFamily="66" charset="0"/>
                <a:hlinkClick r:id="rId6"/>
              </a:rPr>
              <a:t>giraudo@aapresid.org.ar</a:t>
            </a:r>
            <a:endParaRPr lang="en-GB" dirty="0" smtClean="0">
              <a:latin typeface="Comic Sans MS" pitchFamily="66" charset="0"/>
            </a:endParaRPr>
          </a:p>
        </p:txBody>
      </p:sp>
      <p:sp>
        <p:nvSpPr>
          <p:cNvPr id="12" name="11 CuadroTexto"/>
          <p:cNvSpPr txBox="1"/>
          <p:nvPr/>
        </p:nvSpPr>
        <p:spPr>
          <a:xfrm>
            <a:off x="2843808" y="3429000"/>
            <a:ext cx="3473002" cy="584775"/>
          </a:xfrm>
          <a:prstGeom prst="rect">
            <a:avLst/>
          </a:prstGeom>
          <a:noFill/>
        </p:spPr>
        <p:txBody>
          <a:bodyPr wrap="none" rtlCol="0">
            <a:spAutoFit/>
          </a:bodyPr>
          <a:lstStyle/>
          <a:p>
            <a:r>
              <a:rPr lang="en-US" sz="1600" dirty="0" smtClean="0"/>
              <a:t>  </a:t>
            </a:r>
            <a:r>
              <a:rPr lang="en-US" sz="1600" b="1" dirty="0" smtClean="0"/>
              <a:t>Ing. Agr. Maria Beatriz (PILU) Giraudo</a:t>
            </a:r>
          </a:p>
          <a:p>
            <a:r>
              <a:rPr lang="en-US" sz="1600" b="1" dirty="0" smtClean="0"/>
              <a:t>  Vice President Aapresid - ARGENTINA</a:t>
            </a:r>
            <a:endParaRPr lang="en-US" sz="1600" b="1" dirty="0"/>
          </a:p>
        </p:txBody>
      </p:sp>
      <p:sp>
        <p:nvSpPr>
          <p:cNvPr id="19458" name="AutoShape 2" descr="data:image/jpeg;base64,/9j/4AAQSkZJRgABAQAAAQABAAD/2wCEAAkGBxQTEhUUExQUFhUXGBoXFxcVFxwXGBcYFxwYFxgYFxUYHCggGBolHBQXIjEhJSkrLi4uFx8zODMsNygtLiwBCgoKDg0OFw8QFywcHBwsLCwsLCwtLCwsLCwsLCwsLCwuLC03LCwsLCwsLCw3Nzc3KzcvNy0sMCs3LTcvLzcsN//AABEIALQBGAMBIgACEQEDEQH/xAAbAAACAgMBAAAAAAAAAAAAAAADBAACAQUGB//EAD0QAAEEAQIDBAgCCQQDAQAAAAEAAgMRIQQxEkFRYXGB8AYTIpGSobHiwdEUIzIzQ1JTouEWQmPxBWJyg//EABoBAQEBAQEBAQAAAAAAAAAAAAABAgMFBAb/xAAwEQEAAQEGAwYGAgMAAAAAAAAAAaECAxEUYuEVIVEEEjFSsfAFQWFxkcGB0TJC8f/aAAwDAQACEQMRAD8A4TTNwmGNF7Wl4dk1A0c+n0X6SHhWieqbZvCxFBsTsn9XFdbeeiwyG+8J3ea97kC+Mq0QrGU7Dp8VuO/JRzpR239PFXBjvFo2WPP0TGn0977LYabR3naliRhB7BjoqzMlv0Vu3as+prYH6pxjSeVd6ajix3IjViGxnxRomcvHCfkhFckF0J37ExEawC8+9VI5/T8UcN9j6KQx2EQOMFYmaMpyNiy2IUUxMGl1Ue1IJ0Z3qqzS27Ys5Viy8AK4jWxaehfXdFj01962PqBsrQwbqYq18ulzZHuSvq842Pn8Vt9VF7VDakOOCiMc0iUaufQgk4wljpqHD2jZb+aLJx0SroLsouLnzprB39yXn01E2CcYW9EdGqzzVHaYE+fPJMGotNGyDat+h89qbh09ZPyyE06GjXzRaFC7z/lIgm1i188XEbqglf0XPctk9v0q0FrTfysckwWLUtS+EHB6oT4arevPNbXWRVnGUq8dVibMOtm3IEMN+N+KJJpBjr7/AHq8UmNsfNMcXQe9IiEm1OLV6vT1ty5KJvVutRc7Vnm62Lc4BRk7J/TtsAWbSumjJK2WjiuuW/gutlxtyq93efkrxAEDz4omriF2qwRee9aczDW9viezyE9p4QTsPPNKxaUYDs8/PRbENFCv+kZNRs5BW/RATmkfTghqJAclZxCxh5VfeqcBF+fmnnZaSPP+ECOPPJMQv6vFbIhGRSddprH5KgiyExAPUKEUKApNvAVWMB+iYhWNt4RBFk+dkwzTq3q91MVIyx0ENgrdMzlUbFaqMObhEgaiGPCq2OimIFNQPyQ3OB23VtVZJHasxADdUUc0qksdBHkk5UlNW0kYwkBUt+qDOKrPvRaNX57VSchwVCk46ZKqxpRuDZXYK7qVAjCSOnJUfA4DI5p5rceNq/Dt3ecoNJPDeL7a5pLUsGwHXbn+AW89RmzSkcLc2PPVTBqLWDQRab+bHP8Awjg2VsXackocsXCMbpEHexaeeOr6qIuqaTk/JRc5h2szyV00Js7La6dh2SDIj3WnInVV8luIcrU4nDDj81fSQWO5EjladjhORtFYVYKxnNZTMR2x7sK4hBzz2Ua0g9iB1j8UpGCLOOxWjZj5Krj7lkF9aD7OysyOkrpjxEuWwPVSeQjZFd30QJarHVGEYIoc8qKG5u5VIWoz24pYa3yUGQKOFe+qxWNrKBPZ23QCnpZidQVWxE46fJWgi6rSC1aq0m6RwxAIoqKD1PO0QED8Fl0eyHwHplVFHMslUlbQ6Irb6EKsmcINfKzBwgCE7BOPaL5q4Z8lpGteyhn5fkht80nZhaGyHz+Kosxo4ds70ssaSixtJ32RQzOPPRQJTwgEVR5m/wAKWXxZPLzyR5Gc0tOKzmj80UMu6jsQZ9Pnr3+cp1jcWBhZfTtvE/kqjntTHilhPTtAJHiT3BRSYbiZLl3RXaLwupi9C20f1xu/5PuRT6GAUfXn4PuXzZ2581JfRlL3p6OWjbWMrZxk8O63jfQrP74/B9y2Wn9Cv+Y/B9yZy581JTKX3SsOYZZruTDCXDZdGfQyv439n3I+m9DAP4x+D7lM5c+akmUvelYc4x1BL6i/f9F2j/RAED9d/Z9yFJ6Hgu/fH4PuUzlz1pJlL7pWHM6OOh3pyAiqXSSeiQ5Sn4PuQx6JgVUp7fY+5Se13M/7Ukyl709GifGFbhrC6Qeio/qn4fuWXeit7ymunB9yzm7rrSVyl70rDnC0DzyQPW3sutl9Fhw1607fy/5VGeiQH8X+z7kzd119TKXvT0cxFETlXMYHb2rqf9Lj+qfg/wAqv+l/+U/B/lM3ddfUyl709HGvFLOkC6uT0SB/in4fuQovRID+Kfg+5XN3XmpJlL3pWGh8fPcli3JXXj0U/wCX+37lU+iQz+tPwfcmbuuvqZS96ejjycK8R3rquld6Iiz+tPwfciQeiQH8U/B/lXN3PWkplL3pWHNep3SsowaC7X/So/qn4PuQH+iIP8X+z7kjtl15qSZS96ejh2RdiI0LrneiA/qn4PuWR6Ij+qfg+5XOXPmpJlL3pWHEOjzhEjhXXP8AQ0X++Pwfcrx+h429cfg+5M5c+akplL3pWHNCKglJjlduPREV+9PwfckpvQ0Wf139n3JHbLnzUlcpe9Kw41rMi1XVu287LrmeiIv98fg+5ST0MGf1x+D7lc5c+akmUvulYce0gjfl9EKebhoLrG+hoH8b3s+5Am9DWVmY/B7t3K5y581JTKXvSsOG1TsG82ouwk9CgT++x/8AHP4lEzlz5qS1HZb6PlWHSMizaP6sdECqs5HPsKb0pOF4T2FwK2T8LkNrUxFGgxIdkSN6E8K2nF7hAxGLz7lYN9pEjaoN7QR7UOkUqtICBYLljiWLsILOKzEcUqsGFkCkFwVXUyhjbO2L7ASBfcLtVJ6b1j8Ek6f2rDS15HtRvGJAMeydi4DmNwuV7eRYj37n7ePRqzZxW1Mzj6xgIvg4oyOY2Oet1n/2CEzUW7iacep465A2dwtZPrmsy0mmHjZ/8HEjO9u9dlpGP/yQ9mPiA9kRuN/8uT4tz3FfBa7ZhP52/f8AGEvpi4xh1GnnNRi7/V8byelY7rJJ7mlMQS8TeIAgHaxVjka/NaKHWh7X/wC1jqLjzDNo42j+YgX3FO+uIcCRcn+yIH9gdXHka5+A5rtc9px+se49/OZmY+Uudu69+/eB4jKuFRrjWcHoDfuNZHgstK+5wEaqOCsHKrigo5qywbrIcoxBVw5qkZRHIDd0BgVR7VkKxagQkOUOQYR5YcqnqygE1lYA8UGUdifAoJWfIQJOGFFJDgqIKxR3ZdQ70yyPmlmnKdhQGgNnOydiVYm0iIBPYC5F4aVP9yLxUgIwLNclI3WFCggVJHq3ChoCvGEKI5R6whBqAwahOKOw4QHuygV1tYuNzxvbd2nbGQQaJyFrNZqfZ4S49Wtm9h4rmyUc+9bHX8OLMt1gRh1H3Cge8rV65jg32hK0H+adoHw0Se4Bef2ufHn9+Uz+cP3y+j6bn5NTYkLnyG2g9B7RHN3DYdvVjezaN+lRcPLhrbhO3Wq27dlNGAWuY7NE2Dezsg5APj2JM6OPi9RwN4KrhzXDXSuuN6pfj76137y135nlNP7erYiMBzTS1zCeAnkaLSebS79kmqs7VjdbXRztqgSwbVE1xc7/APVwye5IapoDWsA3IoC7oGycWenLmtlo3OrLpXt6xSl1dhYQCF6vwy3atR6YxP6/51fN2iIPaAVdRlgObcQSTt7WSbwN0+0pDREWf3tgbSXseY5ck6zdfqLv/GHmW/ERDcUQKrgtshOCyxRyq0oMyHCCx1lXc1CAygZL1YyYSwCu5ppBHb2hAi1kv5LDRSAnCK71r9WNx9E9I7A6pGVtoEnR4OVExwYWECenfe9ZT8T8ha9kY8FstK0bgINnG5EDLQA9EYcIKcVEq4KWk3tEiegbiPJQKjCrVlBfjVSKNrAtQm0F+K1hVY2lkFASMqjxlWUpAtPdH2+Abk0CQBvV4Hfla8tFF7fZaMescOOR5/8AQO26BbQjKDqGEEvovcBTG8mnr33zOw+fz39134x9/wB/jnPXB0u7WDl9ZpXMNtsPGSN64sNa8/7nuNX0AxXKnrpLI4WWN3ZoAO9XddL7dlvnxcOBn1bTK478UhB4b7qcfclxoxwloFkwWepJfxH8V4t78Ps2pmZs88PcfXp946cn3Wb/AAghptI4lrnjjc4HBx+zhzAR+w9uSCNwc2tlHGKshzm8pWYkb1DwMkjxTQiDnU00HgSsd0eKDu+wQff0RoIzfH+y42Ht5OIsB3ZtYPMFfZ2fskWeUeH8e/r9p5TjjjwvL3HmzpmGsv4wdiQAa5XWD30EdYYiE5XqxGD5JYBWXlRoVJSqKlBtWe9UpAdD4bKq42O1VicgYLVh5wqB+FR6Cl5Uc5LE/VXDPmgvI60F7gPxRHCtkscoK6h+MYUWJlEFI6s1smYX9F4rG8BOwOXqcN103ebxDRXZ7KFkPI6e9eQsk8/ish+CD8lOHa6brxDTXZ63K69lI5euF5Lp+iZZECNu/wCicO103OIaa7PWo5qAtMRkLyFsWMckzEcUpw/VTcz+muz1a0JxXmvb+CX1KcP1U3M/prs9Tyrxu6ryfiTIflOH6qbmf012epuOFluy8yGyG0qZDVTcz+muz056o6ReayHklpz0CcP1U3M/prs9QfE0hwI/a/arF4rcZ2FKQxDi4uzh7Ku15cy05pwKSfh0ePepuvEJ8tdnpAiDQ1o/2/s3kjFe+iVCV5m67tBkks4SPh3S1TdJ+Iaa7PT2nJRGu5rygtqz1tG0Jwb6q8P1U3M/prs9VBSk2SvPCbHclJRm+v4JHw/VTcz+muz0tqze68xcPp0QGZGycP103M/prs9SVYd15UCb8+f+kVlbq8O103OIaa7PVTgZSbn5Xmszwc+5ap7rcnDtdNziGmuz11pBRwRW68bhaMjdW4k4drpucQ012euyOQnvrK8rLMJHVO7s2nDtdNzP6a7PYHuHCsLxn1liqwonDtdNzP6a7BP7E3A5IN7eSdgeOS9R5x9o2tZeapDa7nQVOOyiDRTGxfVbID8itUwm+S2THmvqpKssKsSQUN7SiMNKArJu1R8iWkNqrXZTAGeUSN6C1pIyrBlYQMRyorZLS7WClZj1FMS7EpNxRZdSQKG6tHp6FnfmngiZpGhd7KGR/wBobHHbkFFFAvqgOBB8U0ClZCCSkILqCAAFnT4BtKvffgivwFQ3C4FBmySPcpA4UUOR+fIUVhhHNUoUEKc8+QtQSYC0gWpdRQmyYQ9VJeehWC5VFpZbFBBMBvKYYy85ReFArHHgDmqStNj5osrdkGUFBltjdBkbZzurulr34QZn5VVWV1BRLTTYO/RRRYhrmyeQmdM6volQRyR4XcjmvPipDctsyUV2hFjkFdpWsdIccPcm9JYoOWnPA1xZT8L8ALVSSZr6BMwm6PNRDvGB2o0LgkS/z55I4lA/yoozzgpc3f0VpJMJRz/a/JUbJuLRJBjvWtGovZFdqrUwDbYz15eKJGMdMpL9I5X3Kn6RnCYBrTDieSeW35pmSU56JOE8I95Piqyy4KAolTmjcKzzv5rUCVNMkuqSYDZdk2q9uywXeKqXZtQC4qPVX9b+aWmdkhZc+lQVsmSsulCA2VYmCAOqfhZa8n6qktKrX0VRHN5HbqqxtCaaOaWqigPHNjh5K8oFY2Srj05fRNM/YFogbBzPRCkdZUfYPQIDAUGNU4brXSSJ+UE8lrzGb7FVhSR3sqIGpJBKizMukQTbMAnGvFLVgJyJ2KWbMt2rJv11Yrx7E0yTZIS7KRvwFvFzmG3Yc9yODlIxvGe5Yc8+CrGB0yHFV3/NMDVY7brsK0Xr6Kd0k9lRcG3YcFBe0Hbz2IbHHPbhUkBuyqiSighk9Vh2pu65IV80GyZXDeVnTMuneCTbLis+5EExHnqoDyajNK8TrJSsx54Q2ak8kDTW+KYaK270j62iEYzezV55IHf0jbKx68ErVv1OLVY//IZTAbPVyUR80Ey33JTWaokXzQItTjtQbMupXkkwtc+XN30UZqTVUgPJJYwpF2oAlHy3U9YgZfJ0+aBqpyCMqjpcVz/BC1D7As5QGE1mrRmakjBO3zWv25+eiw6eyqYDavXAnGVSPUkDPbX/AGlXG1R0mB8lFwHGsJORlDlnHLxS7pBV7pR7yMqTLcWcVtXOO1RKzvUXK1PN3s2cIVvATcAUUWrLNoac4ScchtRRW14pZ8DMchIB+iPM88IUUVjwZnxLAp3QuyookJa8GwcadY8+aSk2qcBfaootSxALJDvfnyUw5x4fHkookEswvOUSQqKIi8b/AGT2IDj8rUUQQSHGeaglNqKIq7nkh3glXGjhZUQgSGQ7IjW4tRRElkHfwUlWFFQJ7iKrmiQnJz0UUUVieQpeN5PzUURRHBKSvKyopJZT1h4QUJ7jhRRRuGOqV4s+KiizLdkGfcqKKLla8Xaz4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0" name="AutoShape 4" descr="data:image/jpeg;base64,/9j/4AAQSkZJRgABAQAAAQABAAD/2wCEAAkGBxQTEhUUExQUFhUXGBoXFxcVFxwXGBcYFxwYFxgYFxUYHCggGBolHBQXIjEhJSkrLi4uFx8zODMsNygtLiwBCgoKDg0OFw8QFywcHBwsLCwsLCwtLCwsLCwsLCwsLCwuLC03LCwsLCwsLCw3Nzc3KzcvNy0sMCs3LTcvLzcsN//AABEIALQBGAMBIgACEQEDEQH/xAAbAAACAgMBAAAAAAAAAAAAAAADBAACAQUGB//EAD0QAAEEAQIDBAgCCQQDAQAAAAEAAgMRIQQxEkFRYXGB8AYTIpGSobHiwdEUIzIzQ1JTouEWQmPxBWJyg//EABoBAQEBAQEBAQAAAAAAAAAAAAABAgMFBAb/xAAwEQEAAQEGAwYGAgMAAAAAAAAAAaECAxEUYuEVIVEEEjFSsfAFQWFxkcGB0TJC8f/aAAwDAQACEQMRAD8A4TTNwmGNF7Wl4dk1A0c+n0X6SHhWieqbZvCxFBsTsn9XFdbeeiwyG+8J3ea97kC+Mq0QrGU7Dp8VuO/JRzpR239PFXBjvFo2WPP0TGn0977LYabR3naliRhB7BjoqzMlv0Vu3as+prYH6pxjSeVd6ajix3IjViGxnxRomcvHCfkhFckF0J37ExEawC8+9VI5/T8UcN9j6KQx2EQOMFYmaMpyNiy2IUUxMGl1Ue1IJ0Z3qqzS27Ys5Viy8AK4jWxaehfXdFj01962PqBsrQwbqYq18ulzZHuSvq842Pn8Vt9VF7VDakOOCiMc0iUaufQgk4wljpqHD2jZb+aLJx0SroLsouLnzprB39yXn01E2CcYW9EdGqzzVHaYE+fPJMGotNGyDat+h89qbh09ZPyyE06GjXzRaFC7z/lIgm1i188XEbqglf0XPctk9v0q0FrTfysckwWLUtS+EHB6oT4arevPNbXWRVnGUq8dVibMOtm3IEMN+N+KJJpBjr7/AHq8UmNsfNMcXQe9IiEm1OLV6vT1ty5KJvVutRc7Vnm62Lc4BRk7J/TtsAWbSumjJK2WjiuuW/gutlxtyq93efkrxAEDz4omriF2qwRee9aczDW9viezyE9p4QTsPPNKxaUYDs8/PRbENFCv+kZNRs5BW/RATmkfTghqJAclZxCxh5VfeqcBF+fmnnZaSPP+ECOPPJMQv6vFbIhGRSddprH5KgiyExAPUKEUKApNvAVWMB+iYhWNt4RBFk+dkwzTq3q91MVIyx0ENgrdMzlUbFaqMObhEgaiGPCq2OimIFNQPyQ3OB23VtVZJHasxADdUUc0qksdBHkk5UlNW0kYwkBUt+qDOKrPvRaNX57VSchwVCk46ZKqxpRuDZXYK7qVAjCSOnJUfA4DI5p5rceNq/Dt3ecoNJPDeL7a5pLUsGwHXbn+AW89RmzSkcLc2PPVTBqLWDQRab+bHP8Awjg2VsXackocsXCMbpEHexaeeOr6qIuqaTk/JRc5h2szyV00Js7La6dh2SDIj3WnInVV8luIcrU4nDDj81fSQWO5EjladjhORtFYVYKxnNZTMR2x7sK4hBzz2Ua0g9iB1j8UpGCLOOxWjZj5Krj7lkF9aD7OysyOkrpjxEuWwPVSeQjZFd30QJarHVGEYIoc8qKG5u5VIWoz24pYa3yUGQKOFe+qxWNrKBPZ23QCnpZidQVWxE46fJWgi6rSC1aq0m6RwxAIoqKD1PO0QED8Fl0eyHwHplVFHMslUlbQ6Irb6EKsmcINfKzBwgCE7BOPaL5q4Z8lpGteyhn5fkht80nZhaGyHz+Kosxo4ds70ssaSixtJ32RQzOPPRQJTwgEVR5m/wAKWXxZPLzyR5Gc0tOKzmj80UMu6jsQZ9Pnr3+cp1jcWBhZfTtvE/kqjntTHilhPTtAJHiT3BRSYbiZLl3RXaLwupi9C20f1xu/5PuRT6GAUfXn4PuXzZ2581JfRlL3p6OWjbWMrZxk8O63jfQrP74/B9y2Wn9Cv+Y/B9yZy581JTKX3SsOYZZruTDCXDZdGfQyv439n3I+m9DAP4x+D7lM5c+akmUvelYc4x1BL6i/f9F2j/RAED9d/Z9yFJ6Hgu/fH4PuUzlz1pJlL7pWHM6OOh3pyAiqXSSeiQ5Sn4PuQx6JgVUp7fY+5Se13M/7Ukyl709GifGFbhrC6Qeio/qn4fuWXeit7ymunB9yzm7rrSVyl70rDnC0DzyQPW3sutl9Fhw1607fy/5VGeiQH8X+z7kzd119TKXvT0cxFETlXMYHb2rqf9Lj+qfg/wAqv+l/+U/B/lM3ddfUyl709HGvFLOkC6uT0SB/in4fuQovRID+Kfg+5XN3XmpJlL3pWGh8fPcli3JXXj0U/wCX+37lU+iQz+tPwfcmbuuvqZS96ejjycK8R3rquld6Iiz+tPwfciQeiQH8U/B/lXN3PWkplL3pWHNep3SsowaC7X/So/qn4PuQH+iIP8X+z7kjtl15qSZS96ejh2RdiI0LrneiA/qn4PuWR6Ij+qfg+5XOXPmpJlL3pWHEOjzhEjhXXP8AQ0X++Pwfcrx+h429cfg+5M5c+akplL3pWHNCKglJjlduPREV+9PwfckpvQ0Wf139n3JHbLnzUlcpe9Kw41rMi1XVu287LrmeiIv98fg+5ST0MGf1x+D7lc5c+akmUvulYce0gjfl9EKebhoLrG+hoH8b3s+5Am9DWVmY/B7t3K5y581JTKXvSsOG1TsG82ouwk9CgT++x/8AHP4lEzlz5qS1HZb6PlWHSMizaP6sdECqs5HPsKb0pOF4T2FwK2T8LkNrUxFGgxIdkSN6E8K2nF7hAxGLz7lYN9pEjaoN7QR7UOkUqtICBYLljiWLsILOKzEcUqsGFkCkFwVXUyhjbO2L7ASBfcLtVJ6b1j8Ek6f2rDS15HtRvGJAMeydi4DmNwuV7eRYj37n7ePRqzZxW1Mzj6xgIvg4oyOY2Oet1n/2CEzUW7iacep465A2dwtZPrmsy0mmHjZ/8HEjO9u9dlpGP/yQ9mPiA9kRuN/8uT4tz3FfBa7ZhP52/f8AGEvpi4xh1GnnNRi7/V8byelY7rJJ7mlMQS8TeIAgHaxVjka/NaKHWh7X/wC1jqLjzDNo42j+YgX3FO+uIcCRcn+yIH9gdXHka5+A5rtc9px+se49/OZmY+Uudu69+/eB4jKuFRrjWcHoDfuNZHgstK+5wEaqOCsHKrigo5qywbrIcoxBVw5qkZRHIDd0BgVR7VkKxagQkOUOQYR5YcqnqygE1lYA8UGUdifAoJWfIQJOGFFJDgqIKxR3ZdQ70yyPmlmnKdhQGgNnOydiVYm0iIBPYC5F4aVP9yLxUgIwLNclI3WFCggVJHq3ChoCvGEKI5R6whBqAwahOKOw4QHuygV1tYuNzxvbd2nbGQQaJyFrNZqfZ4S49Wtm9h4rmyUc+9bHX8OLMt1gRh1H3Cge8rV65jg32hK0H+adoHw0Se4Bef2ufHn9+Uz+cP3y+j6bn5NTYkLnyG2g9B7RHN3DYdvVjezaN+lRcPLhrbhO3Wq27dlNGAWuY7NE2Dezsg5APj2JM6OPi9RwN4KrhzXDXSuuN6pfj76137y135nlNP7erYiMBzTS1zCeAnkaLSebS79kmqs7VjdbXRztqgSwbVE1xc7/APVwye5IapoDWsA3IoC7oGycWenLmtlo3OrLpXt6xSl1dhYQCF6vwy3atR6YxP6/51fN2iIPaAVdRlgObcQSTt7WSbwN0+0pDREWf3tgbSXseY5ck6zdfqLv/GHmW/ERDcUQKrgtshOCyxRyq0oMyHCCx1lXc1CAygZL1YyYSwCu5ppBHb2hAi1kv5LDRSAnCK71r9WNx9E9I7A6pGVtoEnR4OVExwYWECenfe9ZT8T8ha9kY8FstK0bgINnG5EDLQA9EYcIKcVEq4KWk3tEiegbiPJQKjCrVlBfjVSKNrAtQm0F+K1hVY2lkFASMqjxlWUpAtPdH2+Abk0CQBvV4Hfla8tFF7fZaMescOOR5/8AQO26BbQjKDqGEEvovcBTG8mnr33zOw+fz39134x9/wB/jnPXB0u7WDl9ZpXMNtsPGSN64sNa8/7nuNX0AxXKnrpLI4WWN3ZoAO9XddL7dlvnxcOBn1bTK478UhB4b7qcfclxoxwloFkwWepJfxH8V4t78Ps2pmZs88PcfXp946cn3Wb/AAghptI4lrnjjc4HBx+zhzAR+w9uSCNwc2tlHGKshzm8pWYkb1DwMkjxTQiDnU00HgSsd0eKDu+wQff0RoIzfH+y42Ht5OIsB3ZtYPMFfZ2fskWeUeH8e/r9p5TjjjwvL3HmzpmGsv4wdiQAa5XWD30EdYYiE5XqxGD5JYBWXlRoVJSqKlBtWe9UpAdD4bKq42O1VicgYLVh5wqB+FR6Cl5Uc5LE/VXDPmgvI60F7gPxRHCtkscoK6h+MYUWJlEFI6s1smYX9F4rG8BOwOXqcN103ebxDRXZ7KFkPI6e9eQsk8/ish+CD8lOHa6brxDTXZ63K69lI5euF5Lp+iZZECNu/wCicO103OIaa7PWo5qAtMRkLyFsWMckzEcUpw/VTcz+muz1a0JxXmvb+CX1KcP1U3M/prs9Tyrxu6ryfiTIflOH6qbmf012epuOFluy8yGyG0qZDVTcz+muz056o6ReayHklpz0CcP1U3M/prs9QfE0hwI/a/arF4rcZ2FKQxDi4uzh7Ku15cy05pwKSfh0ePepuvEJ8tdnpAiDQ1o/2/s3kjFe+iVCV5m67tBkks4SPh3S1TdJ+Iaa7PT2nJRGu5rygtqz1tG0Jwb6q8P1U3M/prs9VBSk2SvPCbHclJRm+v4JHw/VTcz+muz0tqze68xcPp0QGZGycP103M/prs9SVYd15UCb8+f+kVlbq8O103OIaa7PVTgZSbn5Xmszwc+5ap7rcnDtdNziGmuz11pBRwRW68bhaMjdW4k4drpucQ012euyOQnvrK8rLMJHVO7s2nDtdNzP6a7PYHuHCsLxn1liqwonDtdNzP6a7BP7E3A5IN7eSdgeOS9R5x9o2tZeapDa7nQVOOyiDRTGxfVbID8itUwm+S2THmvqpKssKsSQUN7SiMNKArJu1R8iWkNqrXZTAGeUSN6C1pIyrBlYQMRyorZLS7WClZj1FMS7EpNxRZdSQKG6tHp6FnfmngiZpGhd7KGR/wBobHHbkFFFAvqgOBB8U0ClZCCSkILqCAAFnT4BtKvffgivwFQ3C4FBmySPcpA4UUOR+fIUVhhHNUoUEKc8+QtQSYC0gWpdRQmyYQ9VJeehWC5VFpZbFBBMBvKYYy85ReFArHHgDmqStNj5osrdkGUFBltjdBkbZzurulr34QZn5VVWV1BRLTTYO/RRRYhrmyeQmdM6volQRyR4XcjmvPipDctsyUV2hFjkFdpWsdIccPcm9JYoOWnPA1xZT8L8ALVSSZr6BMwm6PNRDvGB2o0LgkS/z55I4lA/yoozzgpc3f0VpJMJRz/a/JUbJuLRJBjvWtGovZFdqrUwDbYz15eKJGMdMpL9I5X3Kn6RnCYBrTDieSeW35pmSU56JOE8I95Piqyy4KAolTmjcKzzv5rUCVNMkuqSYDZdk2q9uywXeKqXZtQC4qPVX9b+aWmdkhZc+lQVsmSsulCA2VYmCAOqfhZa8n6qktKrX0VRHN5HbqqxtCaaOaWqigPHNjh5K8oFY2Srj05fRNM/YFogbBzPRCkdZUfYPQIDAUGNU4brXSSJ+UE8lrzGb7FVhSR3sqIGpJBKizMukQTbMAnGvFLVgJyJ2KWbMt2rJv11Yrx7E0yTZIS7KRvwFvFzmG3Yc9yODlIxvGe5Yc8+CrGB0yHFV3/NMDVY7brsK0Xr6Kd0k9lRcG3YcFBe0Hbz2IbHHPbhUkBuyqiSighk9Vh2pu65IV80GyZXDeVnTMuneCTbLis+5EExHnqoDyajNK8TrJSsx54Q2ak8kDTW+KYaK270j62iEYzezV55IHf0jbKx68ErVv1OLVY//IZTAbPVyUR80Ey33JTWaokXzQItTjtQbMupXkkwtc+XN30UZqTVUgPJJYwpF2oAlHy3U9YgZfJ0+aBqpyCMqjpcVz/BC1D7As5QGE1mrRmakjBO3zWv25+eiw6eyqYDavXAnGVSPUkDPbX/AGlXG1R0mB8lFwHGsJORlDlnHLxS7pBV7pR7yMqTLcWcVtXOO1RKzvUXK1PN3s2cIVvATcAUUWrLNoac4ScchtRRW14pZ8DMchIB+iPM88IUUVjwZnxLAp3QuyookJa8GwcadY8+aSk2qcBfaootSxALJDvfnyUw5x4fHkookEswvOUSQqKIi8b/AGT2IDj8rUUQQSHGeaglNqKIq7nkh3glXGjhZUQgSGQ7IjW4tRRElkHfwUlWFFQJ7iKrmiQnJz0UUUVieQpeN5PzUURRHBKSvKyopJZT1h4QUJ7jhRRRuGOqV4s+KiizLdkGfcqKKLla8Xaz4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098" name="2 Marcador de contenido"/>
          <p:cNvSpPr txBox="1">
            <a:spLocks/>
          </p:cNvSpPr>
          <p:nvPr/>
        </p:nvSpPr>
        <p:spPr bwMode="auto">
          <a:xfrm>
            <a:off x="683568" y="1412776"/>
            <a:ext cx="8229600" cy="3500437"/>
          </a:xfrm>
          <a:prstGeom prst="rect">
            <a:avLst/>
          </a:prstGeom>
          <a:noFill/>
          <a:ln w="9525">
            <a:noFill/>
            <a:miter lim="800000"/>
            <a:headEnd/>
            <a:tailEnd/>
          </a:ln>
        </p:spPr>
        <p:txBody>
          <a:bodyPr/>
          <a:lstStyle/>
          <a:p>
            <a:pPr algn="ctr" eaLnBrk="0" fontAlgn="base" hangingPunct="0">
              <a:spcBef>
                <a:spcPct val="20000"/>
              </a:spcBef>
              <a:spcAft>
                <a:spcPct val="0"/>
              </a:spcAft>
              <a:buSzPct val="100000"/>
            </a:pPr>
            <a:r>
              <a:rPr lang="es-AR" sz="2400" b="1" i="1" dirty="0" smtClean="0">
                <a:solidFill>
                  <a:srgbClr val="009900"/>
                </a:solidFill>
                <a:ea typeface="Calibri" pitchFamily="34" charset="0"/>
                <a:cs typeface="Calibri" pitchFamily="34" charset="0"/>
              </a:rPr>
              <a:t>ARGENTINIAN NO TILL FARMERS ASSOCIATION</a:t>
            </a:r>
          </a:p>
          <a:p>
            <a:pPr algn="ctr" eaLnBrk="0" fontAlgn="base" hangingPunct="0">
              <a:spcBef>
                <a:spcPct val="20000"/>
              </a:spcBef>
              <a:spcAft>
                <a:spcPct val="0"/>
              </a:spcAft>
              <a:buSzPct val="100000"/>
            </a:pPr>
            <a:r>
              <a:rPr lang="es-AR" sz="2400" i="1" dirty="0" err="1" smtClean="0">
                <a:solidFill>
                  <a:prstClr val="black"/>
                </a:solidFill>
                <a:ea typeface="Calibri" pitchFamily="34" charset="0"/>
                <a:cs typeface="Calibri" pitchFamily="34" charset="0"/>
              </a:rPr>
              <a:t>To</a:t>
            </a:r>
            <a:r>
              <a:rPr lang="es-AR" sz="2400" i="1" dirty="0" smtClean="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promote</a:t>
            </a:r>
            <a:r>
              <a:rPr lang="es-AR" sz="2400" b="1"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the</a:t>
            </a:r>
            <a:r>
              <a:rPr lang="es-AR" sz="2400" b="1" i="1" dirty="0">
                <a:solidFill>
                  <a:prstClr val="black"/>
                </a:solidFill>
                <a:ea typeface="Calibri" pitchFamily="34" charset="0"/>
                <a:cs typeface="Calibri" pitchFamily="34" charset="0"/>
              </a:rPr>
              <a:t> No </a:t>
            </a:r>
            <a:r>
              <a:rPr lang="es-AR" sz="2400" b="1" i="1" dirty="0" err="1">
                <a:solidFill>
                  <a:prstClr val="black"/>
                </a:solidFill>
                <a:ea typeface="Calibri" pitchFamily="34" charset="0"/>
                <a:cs typeface="Calibri" pitchFamily="34" charset="0"/>
              </a:rPr>
              <a:t>Till</a:t>
            </a:r>
            <a:r>
              <a:rPr lang="es-AR" sz="2400" b="1"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system</a:t>
            </a:r>
            <a:r>
              <a:rPr lang="es-AR" sz="2400" i="1" dirty="0">
                <a:solidFill>
                  <a:prstClr val="black"/>
                </a:solidFill>
                <a:ea typeface="Calibri" pitchFamily="34" charset="0"/>
                <a:cs typeface="Calibri" pitchFamily="34" charset="0"/>
              </a:rPr>
              <a:t> in </a:t>
            </a:r>
            <a:r>
              <a:rPr lang="es-AR" sz="2400" i="1" dirty="0" err="1">
                <a:solidFill>
                  <a:prstClr val="black"/>
                </a:solidFill>
                <a:ea typeface="Calibri" pitchFamily="34" charset="0"/>
                <a:cs typeface="Calibri" pitchFamily="34" charset="0"/>
              </a:rPr>
              <a:t>order</a:t>
            </a:r>
            <a:endParaRPr lang="es-AR" sz="2400" i="1" dirty="0">
              <a:solidFill>
                <a:prstClr val="black"/>
              </a:solidFill>
              <a:ea typeface="Calibri" pitchFamily="34" charset="0"/>
              <a:cs typeface="Calibri" pitchFamily="34" charset="0"/>
            </a:endParaRPr>
          </a:p>
          <a:p>
            <a:pPr algn="ctr" eaLnBrk="0" fontAlgn="base" hangingPunct="0">
              <a:spcBef>
                <a:spcPct val="20000"/>
              </a:spcBef>
              <a:spcAft>
                <a:spcPct val="0"/>
              </a:spcAft>
              <a:buSzPct val="100000"/>
            </a:pPr>
            <a:r>
              <a:rPr lang="es-AR" sz="2400" i="1" dirty="0" err="1">
                <a:solidFill>
                  <a:prstClr val="black"/>
                </a:solidFill>
                <a:ea typeface="Calibri" pitchFamily="34" charset="0"/>
                <a:cs typeface="Calibri" pitchFamily="34" charset="0"/>
              </a:rPr>
              <a:t>to</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achieve</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an</a:t>
            </a:r>
            <a:r>
              <a:rPr lang="es-AR" sz="2400"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economically</a:t>
            </a:r>
            <a:r>
              <a:rPr lang="es-AR" sz="2400" b="1"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environmentally</a:t>
            </a:r>
            <a:r>
              <a:rPr lang="es-AR" sz="2400" b="1" i="1" dirty="0">
                <a:solidFill>
                  <a:prstClr val="black"/>
                </a:solidFill>
                <a:ea typeface="Calibri" pitchFamily="34" charset="0"/>
                <a:cs typeface="Calibri" pitchFamily="34" charset="0"/>
              </a:rPr>
              <a:t> and </a:t>
            </a:r>
            <a:r>
              <a:rPr lang="es-AR" sz="2400" b="1" i="1" dirty="0" err="1">
                <a:solidFill>
                  <a:prstClr val="black"/>
                </a:solidFill>
                <a:ea typeface="Calibri" pitchFamily="34" charset="0"/>
                <a:cs typeface="Calibri" pitchFamily="34" charset="0"/>
              </a:rPr>
              <a:t>socially</a:t>
            </a:r>
            <a:r>
              <a:rPr lang="es-AR" sz="2400" b="1"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sustainable</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agricultural</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activity</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based</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on</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technological</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organizational</a:t>
            </a:r>
            <a:r>
              <a:rPr lang="es-AR" sz="2400" i="1" dirty="0">
                <a:solidFill>
                  <a:prstClr val="black"/>
                </a:solidFill>
                <a:ea typeface="Calibri" pitchFamily="34" charset="0"/>
                <a:cs typeface="Calibri" pitchFamily="34" charset="0"/>
              </a:rPr>
              <a:t> and </a:t>
            </a:r>
            <a:r>
              <a:rPr lang="es-AR" sz="2400" i="1" dirty="0" err="1">
                <a:solidFill>
                  <a:prstClr val="black"/>
                </a:solidFill>
                <a:ea typeface="Calibri" pitchFamily="34" charset="0"/>
                <a:cs typeface="Calibri" pitchFamily="34" charset="0"/>
              </a:rPr>
              <a:t>institutional</a:t>
            </a:r>
            <a:r>
              <a:rPr lang="es-AR" sz="2400"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innovation</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undertaking</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the</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commitment</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to</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interact</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with</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public</a:t>
            </a:r>
            <a:r>
              <a:rPr lang="es-AR" sz="2400" i="1" dirty="0">
                <a:solidFill>
                  <a:prstClr val="black"/>
                </a:solidFill>
                <a:ea typeface="Calibri" pitchFamily="34" charset="0"/>
                <a:cs typeface="Calibri" pitchFamily="34" charset="0"/>
              </a:rPr>
              <a:t> and </a:t>
            </a:r>
            <a:r>
              <a:rPr lang="es-AR" sz="2400" i="1" dirty="0" err="1">
                <a:solidFill>
                  <a:prstClr val="black"/>
                </a:solidFill>
                <a:ea typeface="Calibri" pitchFamily="34" charset="0"/>
                <a:cs typeface="Calibri" pitchFamily="34" charset="0"/>
              </a:rPr>
              <a:t>private</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organizations</a:t>
            </a:r>
            <a:r>
              <a:rPr lang="es-AR" sz="2400" i="1" dirty="0">
                <a:solidFill>
                  <a:prstClr val="black"/>
                </a:solidFill>
                <a:ea typeface="Calibri" pitchFamily="34" charset="0"/>
                <a:cs typeface="Calibri" pitchFamily="34" charset="0"/>
              </a:rPr>
              <a:t> </a:t>
            </a:r>
            <a:r>
              <a:rPr lang="es-AR" sz="2400" i="1" dirty="0" err="1">
                <a:solidFill>
                  <a:prstClr val="black"/>
                </a:solidFill>
                <a:ea typeface="Calibri" pitchFamily="34" charset="0"/>
                <a:cs typeface="Calibri" pitchFamily="34" charset="0"/>
              </a:rPr>
              <a:t>to</a:t>
            </a:r>
            <a:r>
              <a:rPr lang="es-AR" sz="2400"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achieve</a:t>
            </a:r>
            <a:r>
              <a:rPr lang="es-AR" sz="2400" b="1" i="1" dirty="0">
                <a:solidFill>
                  <a:prstClr val="black"/>
                </a:solidFill>
                <a:ea typeface="Calibri" pitchFamily="34" charset="0"/>
                <a:cs typeface="Calibri" pitchFamily="34" charset="0"/>
              </a:rPr>
              <a:t> </a:t>
            </a:r>
            <a:r>
              <a:rPr lang="es-AR" sz="2400" b="1" i="1" dirty="0" err="1">
                <a:solidFill>
                  <a:prstClr val="black"/>
                </a:solidFill>
                <a:ea typeface="Calibri" pitchFamily="34" charset="0"/>
                <a:cs typeface="Calibri" pitchFamily="34" charset="0"/>
              </a:rPr>
              <a:t>an</a:t>
            </a:r>
            <a:r>
              <a:rPr lang="es-AR" sz="2400" b="1" i="1" dirty="0">
                <a:solidFill>
                  <a:prstClr val="black"/>
                </a:solidFill>
                <a:ea typeface="Calibri" pitchFamily="34" charset="0"/>
                <a:cs typeface="Calibri" pitchFamily="34" charset="0"/>
              </a:rPr>
              <a:t> integral </a:t>
            </a:r>
            <a:r>
              <a:rPr lang="es-AR" sz="2400" b="1" i="1" dirty="0" err="1">
                <a:solidFill>
                  <a:prstClr val="black"/>
                </a:solidFill>
                <a:ea typeface="Calibri" pitchFamily="34" charset="0"/>
                <a:cs typeface="Calibri" pitchFamily="34" charset="0"/>
              </a:rPr>
              <a:t>development</a:t>
            </a:r>
            <a:r>
              <a:rPr lang="es-AR" sz="2400" b="1" i="1" dirty="0">
                <a:solidFill>
                  <a:prstClr val="black"/>
                </a:solidFill>
                <a:ea typeface="Calibri" pitchFamily="34" charset="0"/>
                <a:cs typeface="Calibri" pitchFamily="34" charset="0"/>
              </a:rPr>
              <a:t> of </a:t>
            </a:r>
            <a:r>
              <a:rPr lang="es-AR" sz="2400" b="1" i="1" dirty="0" err="1">
                <a:solidFill>
                  <a:prstClr val="black"/>
                </a:solidFill>
                <a:ea typeface="Calibri" pitchFamily="34" charset="0"/>
                <a:cs typeface="Calibri" pitchFamily="34" charset="0"/>
              </a:rPr>
              <a:t>our</a:t>
            </a:r>
            <a:r>
              <a:rPr lang="es-AR" sz="2400" b="1" i="1" dirty="0">
                <a:solidFill>
                  <a:prstClr val="black"/>
                </a:solidFill>
                <a:ea typeface="Calibri" pitchFamily="34" charset="0"/>
                <a:cs typeface="Calibri" pitchFamily="34" charset="0"/>
              </a:rPr>
              <a:t> </a:t>
            </a:r>
            <a:r>
              <a:rPr lang="es-AR" sz="2400" b="1" i="1" dirty="0" err="1" smtClean="0">
                <a:solidFill>
                  <a:prstClr val="black"/>
                </a:solidFill>
                <a:ea typeface="Calibri" pitchFamily="34" charset="0"/>
                <a:cs typeface="Calibri" pitchFamily="34" charset="0"/>
              </a:rPr>
              <a:t>Nation</a:t>
            </a:r>
            <a:r>
              <a:rPr lang="es-AR" sz="2400" b="1" i="1" dirty="0" smtClean="0">
                <a:solidFill>
                  <a:prstClr val="black"/>
                </a:solidFill>
                <a:ea typeface="Calibri" pitchFamily="34" charset="0"/>
                <a:cs typeface="Calibri" pitchFamily="34" charset="0"/>
              </a:rPr>
              <a:t>. </a:t>
            </a:r>
            <a:endParaRPr lang="es-AR" sz="2400" i="1" dirty="0">
              <a:solidFill>
                <a:prstClr val="black"/>
              </a:solidFill>
              <a:ea typeface="Calibri" pitchFamily="34" charset="0"/>
              <a:cs typeface="Calibri" pitchFamily="34" charset="0"/>
            </a:endParaRPr>
          </a:p>
        </p:txBody>
      </p:sp>
      <p:grpSp>
        <p:nvGrpSpPr>
          <p:cNvPr id="2" name="Group 3"/>
          <p:cNvGrpSpPr>
            <a:grpSpLocks/>
          </p:cNvGrpSpPr>
          <p:nvPr/>
        </p:nvGrpSpPr>
        <p:grpSpPr bwMode="auto">
          <a:xfrm>
            <a:off x="611560" y="620688"/>
            <a:ext cx="8352928" cy="622300"/>
            <a:chOff x="0" y="661"/>
            <a:chExt cx="4752" cy="392"/>
          </a:xfrm>
          <a:solidFill>
            <a:srgbClr val="92D050"/>
          </a:solidFill>
        </p:grpSpPr>
        <p:sp>
          <p:nvSpPr>
            <p:cNvPr id="10" name="Rectangle 4"/>
            <p:cNvSpPr>
              <a:spLocks noChangeArrowheads="1"/>
            </p:cNvSpPr>
            <p:nvPr/>
          </p:nvSpPr>
          <p:spPr bwMode="auto">
            <a:xfrm>
              <a:off x="0" y="669"/>
              <a:ext cx="4752" cy="384"/>
            </a:xfrm>
            <a:prstGeom prst="rect">
              <a:avLst/>
            </a:prstGeom>
            <a:grpFill/>
            <a:ln w="9525">
              <a:noFill/>
              <a:miter lim="800000"/>
              <a:headEnd/>
              <a:tailEnd/>
            </a:ln>
          </p:spPr>
          <p:txBody>
            <a:bodyPr wrap="none" anchor="ctr"/>
            <a:lstStyle/>
            <a:p>
              <a:pPr>
                <a:defRPr/>
              </a:pPr>
              <a:endParaRPr lang="es-AR">
                <a:solidFill>
                  <a:prstClr val="black"/>
                </a:solidFill>
              </a:endParaRPr>
            </a:p>
          </p:txBody>
        </p:sp>
        <p:sp>
          <p:nvSpPr>
            <p:cNvPr id="11" name="Text Box 5"/>
            <p:cNvSpPr txBox="1">
              <a:spLocks noChangeArrowheads="1"/>
            </p:cNvSpPr>
            <p:nvPr/>
          </p:nvSpPr>
          <p:spPr bwMode="auto">
            <a:xfrm>
              <a:off x="1336" y="661"/>
              <a:ext cx="2256" cy="368"/>
            </a:xfrm>
            <a:prstGeom prst="rect">
              <a:avLst/>
            </a:prstGeom>
            <a:grpFill/>
            <a:ln w="9525">
              <a:noFill/>
              <a:miter lim="800000"/>
              <a:headEnd/>
              <a:tailEnd/>
            </a:ln>
          </p:spPr>
          <p:txBody>
            <a:bodyPr>
              <a:spAutoFit/>
            </a:bodyPr>
            <a:lstStyle/>
            <a:p>
              <a:pPr algn="ctr" eaLnBrk="0" hangingPunct="0">
                <a:spcBef>
                  <a:spcPct val="50000"/>
                </a:spcBef>
                <a:defRPr/>
              </a:pPr>
              <a:r>
                <a:rPr lang="es-AR" sz="3200" i="1" dirty="0" err="1">
                  <a:solidFill>
                    <a:prstClr val="black"/>
                  </a:solidFill>
                </a:rPr>
                <a:t>Aapresid’s</a:t>
              </a:r>
              <a:r>
                <a:rPr lang="es-AR" sz="3200" i="1" dirty="0">
                  <a:solidFill>
                    <a:prstClr val="black"/>
                  </a:solidFill>
                </a:rPr>
                <a:t> </a:t>
              </a:r>
              <a:r>
                <a:rPr lang="es-AR" sz="3200" i="1" dirty="0" err="1">
                  <a:solidFill>
                    <a:prstClr val="black"/>
                  </a:solidFill>
                </a:rPr>
                <a:t>Mission</a:t>
              </a:r>
              <a:endParaRPr lang="es-ES_tradnl" sz="2800" dirty="0">
                <a:solidFill>
                  <a:prstClr val="black"/>
                </a:solidFill>
              </a:endParaRPr>
            </a:p>
          </p:txBody>
        </p:sp>
      </p:grpSp>
      <p:pic>
        <p:nvPicPr>
          <p:cNvPr id="4100" name="Picture 2"/>
          <p:cNvPicPr>
            <a:picLocks noChangeAspect="1" noChangeArrowheads="1"/>
          </p:cNvPicPr>
          <p:nvPr/>
        </p:nvPicPr>
        <p:blipFill>
          <a:blip r:embed="rId3" cstate="print"/>
          <a:srcRect/>
          <a:stretch>
            <a:fillRect/>
          </a:stretch>
        </p:blipFill>
        <p:spPr bwMode="auto">
          <a:xfrm>
            <a:off x="827088" y="4652963"/>
            <a:ext cx="1838325" cy="590550"/>
          </a:xfrm>
          <a:prstGeom prst="rect">
            <a:avLst/>
          </a:prstGeom>
          <a:noFill/>
          <a:ln w="9525">
            <a:noFill/>
            <a:miter lim="800000"/>
            <a:headEnd/>
            <a:tailEnd/>
          </a:ln>
        </p:spPr>
      </p:pic>
      <p:pic>
        <p:nvPicPr>
          <p:cNvPr id="4101" name="Picture 3"/>
          <p:cNvPicPr>
            <a:picLocks noChangeAspect="1" noChangeArrowheads="1"/>
          </p:cNvPicPr>
          <p:nvPr/>
        </p:nvPicPr>
        <p:blipFill>
          <a:blip r:embed="rId4" cstate="print"/>
          <a:srcRect/>
          <a:stretch>
            <a:fillRect/>
          </a:stretch>
        </p:blipFill>
        <p:spPr bwMode="auto">
          <a:xfrm>
            <a:off x="4643438" y="4652963"/>
            <a:ext cx="2063750" cy="633412"/>
          </a:xfrm>
          <a:prstGeom prst="rect">
            <a:avLst/>
          </a:prstGeom>
          <a:noFill/>
          <a:ln w="9525">
            <a:noFill/>
            <a:miter lim="800000"/>
            <a:headEnd/>
            <a:tailEnd/>
          </a:ln>
        </p:spPr>
      </p:pic>
      <p:pic>
        <p:nvPicPr>
          <p:cNvPr id="4102" name="Picture 4"/>
          <p:cNvPicPr>
            <a:picLocks noChangeAspect="1" noChangeArrowheads="1"/>
          </p:cNvPicPr>
          <p:nvPr/>
        </p:nvPicPr>
        <p:blipFill>
          <a:blip r:embed="rId5" cstate="print"/>
          <a:srcRect/>
          <a:stretch>
            <a:fillRect/>
          </a:stretch>
        </p:blipFill>
        <p:spPr bwMode="auto">
          <a:xfrm>
            <a:off x="6443663" y="5373688"/>
            <a:ext cx="2146300" cy="642937"/>
          </a:xfrm>
          <a:prstGeom prst="rect">
            <a:avLst/>
          </a:prstGeom>
          <a:noFill/>
          <a:ln w="9525">
            <a:noFill/>
            <a:miter lim="800000"/>
            <a:headEnd/>
            <a:tailEnd/>
          </a:ln>
        </p:spPr>
      </p:pic>
      <p:pic>
        <p:nvPicPr>
          <p:cNvPr id="4103" name="Picture 5"/>
          <p:cNvPicPr>
            <a:picLocks noChangeAspect="1" noChangeArrowheads="1"/>
          </p:cNvPicPr>
          <p:nvPr/>
        </p:nvPicPr>
        <p:blipFill>
          <a:blip r:embed="rId6" cstate="print"/>
          <a:srcRect/>
          <a:stretch>
            <a:fillRect/>
          </a:stretch>
        </p:blipFill>
        <p:spPr bwMode="auto">
          <a:xfrm>
            <a:off x="2700338" y="5373688"/>
            <a:ext cx="1965325" cy="585787"/>
          </a:xfrm>
          <a:prstGeom prst="rect">
            <a:avLst/>
          </a:prstGeom>
          <a:noFill/>
          <a:ln w="9525">
            <a:noFill/>
            <a:miter lim="800000"/>
            <a:headEnd/>
            <a:tailEnd/>
          </a:ln>
        </p:spPr>
      </p:pic>
      <p:pic>
        <p:nvPicPr>
          <p:cNvPr id="12" name="Picture 6" descr="Bandera-argentina"/>
          <p:cNvPicPr>
            <a:picLocks noChangeAspect="1" noChangeArrowheads="1"/>
          </p:cNvPicPr>
          <p:nvPr/>
        </p:nvPicPr>
        <p:blipFill>
          <a:blip r:embed="rId7" cstate="print"/>
          <a:srcRect/>
          <a:stretch>
            <a:fillRect/>
          </a:stretch>
        </p:blipFill>
        <p:spPr bwMode="auto">
          <a:xfrm>
            <a:off x="6948264" y="87947"/>
            <a:ext cx="2195736" cy="124753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Elipse"/>
          <p:cNvSpPr/>
          <p:nvPr/>
        </p:nvSpPr>
        <p:spPr>
          <a:xfrm>
            <a:off x="3000375" y="4714875"/>
            <a:ext cx="2928938" cy="1857375"/>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CURRENT SOIL</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Loss of fertility</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Loss of porosity</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Loss of structure</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SOM: 2-3%</a:t>
            </a:r>
            <a:endParaRPr lang="es-AR" b="1" dirty="0">
              <a:solidFill>
                <a:srgbClr val="FFFFFF"/>
              </a:solidFill>
              <a:latin typeface="Calibri" pitchFamily="34" charset="0"/>
            </a:endParaRPr>
          </a:p>
        </p:txBody>
      </p:sp>
      <p:sp>
        <p:nvSpPr>
          <p:cNvPr id="9" name="8 Flecha abajo"/>
          <p:cNvSpPr/>
          <p:nvPr/>
        </p:nvSpPr>
        <p:spPr>
          <a:xfrm>
            <a:off x="4000500" y="2714625"/>
            <a:ext cx="857250" cy="2143125"/>
          </a:xfrm>
          <a:prstGeom prst="downArrow">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rgbClr val="FFFFFF"/>
              </a:solidFill>
            </a:endParaRPr>
          </a:p>
        </p:txBody>
      </p:sp>
      <p:sp>
        <p:nvSpPr>
          <p:cNvPr id="14" name="13 Elipse"/>
          <p:cNvSpPr/>
          <p:nvPr/>
        </p:nvSpPr>
        <p:spPr>
          <a:xfrm>
            <a:off x="571500" y="4071938"/>
            <a:ext cx="1928813" cy="1714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FFFFFF"/>
                </a:solidFill>
              </a:rPr>
              <a:t> </a:t>
            </a:r>
            <a:endParaRPr lang="es-AR" dirty="0">
              <a:solidFill>
                <a:srgbClr val="FFFFFF"/>
              </a:solidFill>
            </a:endParaRPr>
          </a:p>
          <a:p>
            <a:pPr algn="ctr">
              <a:defRPr/>
            </a:pPr>
            <a:r>
              <a:rPr lang="en-US" sz="1600" b="1" dirty="0">
                <a:solidFill>
                  <a:srgbClr val="000000">
                    <a:lumMod val="75000"/>
                    <a:lumOff val="25000"/>
                  </a:srgbClr>
                </a:solidFill>
                <a:latin typeface="Calibri" pitchFamily="34" charset="0"/>
              </a:rPr>
              <a:t>ATMOSPHERE</a:t>
            </a:r>
            <a:endParaRPr lang="es-AR" sz="1600" b="1" dirty="0">
              <a:solidFill>
                <a:srgbClr val="000000">
                  <a:lumMod val="75000"/>
                  <a:lumOff val="25000"/>
                </a:srgbClr>
              </a:solidFill>
              <a:latin typeface="Calibri" pitchFamily="34" charset="0"/>
            </a:endParaRPr>
          </a:p>
          <a:p>
            <a:pPr algn="ctr">
              <a:defRPr/>
            </a:pPr>
            <a:r>
              <a:rPr lang="en-US" sz="1600" b="1" dirty="0">
                <a:solidFill>
                  <a:srgbClr val="000000">
                    <a:lumMod val="75000"/>
                    <a:lumOff val="25000"/>
                  </a:srgbClr>
                </a:solidFill>
                <a:latin typeface="Calibri" pitchFamily="34" charset="0"/>
              </a:rPr>
              <a:t>CO2</a:t>
            </a:r>
            <a:endParaRPr lang="es-AR" sz="1600" b="1" dirty="0">
              <a:solidFill>
                <a:srgbClr val="000000">
                  <a:lumMod val="75000"/>
                  <a:lumOff val="25000"/>
                </a:srgbClr>
              </a:solidFill>
              <a:latin typeface="Calibri" pitchFamily="34" charset="0"/>
            </a:endParaRPr>
          </a:p>
          <a:p>
            <a:pPr algn="ctr">
              <a:defRPr/>
            </a:pPr>
            <a:endParaRPr lang="es-AR" dirty="0">
              <a:solidFill>
                <a:srgbClr val="FFFFFF"/>
              </a:solidFill>
            </a:endParaRPr>
          </a:p>
        </p:txBody>
      </p:sp>
      <p:sp>
        <p:nvSpPr>
          <p:cNvPr id="19" name="18 Flecha doblada"/>
          <p:cNvSpPr/>
          <p:nvPr/>
        </p:nvSpPr>
        <p:spPr>
          <a:xfrm rot="10800000">
            <a:off x="2143125" y="2857500"/>
            <a:ext cx="2214563" cy="1857375"/>
          </a:xfrm>
          <a:prstGeom prst="bentArrow">
            <a:avLst>
              <a:gd name="adj1" fmla="val 4728"/>
              <a:gd name="adj2" fmla="val 11952"/>
              <a:gd name="adj3" fmla="val 28657"/>
              <a:gd name="adj4" fmla="val 78657"/>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rgbClr val="000000"/>
              </a:solidFill>
            </a:endParaRPr>
          </a:p>
        </p:txBody>
      </p:sp>
      <p:sp>
        <p:nvSpPr>
          <p:cNvPr id="5" name="4 Elipse"/>
          <p:cNvSpPr/>
          <p:nvPr/>
        </p:nvSpPr>
        <p:spPr>
          <a:xfrm>
            <a:off x="3214688" y="1000125"/>
            <a:ext cx="2428875" cy="17859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FFFF"/>
                </a:solidFill>
                <a:latin typeface="Calibri" pitchFamily="34" charset="0"/>
              </a:rPr>
              <a:t>Virgin soil </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Structure</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Porosity</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Fertility</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SOM: 5-6%</a:t>
            </a:r>
            <a:endParaRPr lang="es-AR" b="1" dirty="0">
              <a:solidFill>
                <a:srgbClr val="FFFFFF"/>
              </a:solidFill>
              <a:latin typeface="Calibri" pitchFamily="34" charset="0"/>
            </a:endParaRPr>
          </a:p>
          <a:p>
            <a:pPr algn="ctr">
              <a:defRPr/>
            </a:pPr>
            <a:endParaRPr lang="es-AR" dirty="0">
              <a:solidFill>
                <a:srgbClr val="FFFFFF"/>
              </a:solidFill>
            </a:endParaRPr>
          </a:p>
        </p:txBody>
      </p:sp>
      <p:sp>
        <p:nvSpPr>
          <p:cNvPr id="20" name="19 Rectángulo redondeado"/>
          <p:cNvSpPr/>
          <p:nvPr/>
        </p:nvSpPr>
        <p:spPr>
          <a:xfrm>
            <a:off x="6215063" y="2071688"/>
            <a:ext cx="2714625" cy="857250"/>
          </a:xfrm>
          <a:prstGeom prst="roundRect">
            <a:avLst/>
          </a:prstGeom>
          <a:solidFill>
            <a:srgbClr val="EB76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Calibri" pitchFamily="34" charset="0"/>
              </a:rPr>
              <a:t>ROUTE FOLLOWED UNTIL THE PRESENT</a:t>
            </a:r>
            <a:endParaRPr lang="es-AR" dirty="0">
              <a:solidFill>
                <a:srgbClr val="FFFFFF"/>
              </a:solidFill>
              <a:latin typeface="Calibri" pitchFamily="34" charset="0"/>
            </a:endParaRPr>
          </a:p>
        </p:txBody>
      </p:sp>
      <p:sp>
        <p:nvSpPr>
          <p:cNvPr id="21" name="20 Rectángulo redondeado"/>
          <p:cNvSpPr/>
          <p:nvPr/>
        </p:nvSpPr>
        <p:spPr>
          <a:xfrm>
            <a:off x="6215063" y="3286125"/>
            <a:ext cx="2714625" cy="857250"/>
          </a:xfrm>
          <a:prstGeom prst="roundRect">
            <a:avLst/>
          </a:prstGeom>
          <a:solidFill>
            <a:srgbClr val="F37D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Calibri" pitchFamily="34" charset="0"/>
              </a:rPr>
              <a:t>TILLAGE = </a:t>
            </a:r>
            <a:endParaRPr lang="en-US" dirty="0" smtClean="0">
              <a:solidFill>
                <a:srgbClr val="FFFFFF"/>
              </a:solidFill>
              <a:latin typeface="Calibri" pitchFamily="34" charset="0"/>
            </a:endParaRPr>
          </a:p>
          <a:p>
            <a:pPr algn="ctr">
              <a:defRPr/>
            </a:pPr>
            <a:r>
              <a:rPr lang="en-US" dirty="0" smtClean="0">
                <a:solidFill>
                  <a:srgbClr val="FFFFFF"/>
                </a:solidFill>
                <a:latin typeface="Calibri" pitchFamily="34" charset="0"/>
              </a:rPr>
              <a:t>DEGRADATION</a:t>
            </a:r>
            <a:endParaRPr lang="es-AR" dirty="0">
              <a:solidFill>
                <a:srgbClr val="FFFFFF"/>
              </a:solidFill>
              <a:latin typeface="Calibri" pitchFamily="34" charset="0"/>
            </a:endParaRPr>
          </a:p>
          <a:p>
            <a:pPr algn="ctr">
              <a:defRPr/>
            </a:pPr>
            <a:r>
              <a:rPr lang="en-US" dirty="0">
                <a:solidFill>
                  <a:srgbClr val="FFFFFF"/>
                </a:solidFill>
                <a:latin typeface="Calibri" pitchFamily="34" charset="0"/>
              </a:rPr>
              <a:t>UNSUSTAINABLE SYSTEM</a:t>
            </a:r>
            <a:endParaRPr lang="es-AR" dirty="0">
              <a:solidFill>
                <a:srgbClr val="FFFFFF"/>
              </a:solidFill>
              <a:latin typeface="Calibri" pitchFamily="34" charset="0"/>
            </a:endParaRPr>
          </a:p>
        </p:txBody>
      </p:sp>
      <p:sp>
        <p:nvSpPr>
          <p:cNvPr id="23" name="22 Rectángulo redondeado"/>
          <p:cNvSpPr/>
          <p:nvPr/>
        </p:nvSpPr>
        <p:spPr>
          <a:xfrm>
            <a:off x="6215063" y="4500563"/>
            <a:ext cx="2714625" cy="1071562"/>
          </a:xfrm>
          <a:prstGeom prst="roundRect">
            <a:avLst/>
          </a:prstGeom>
          <a:solidFill>
            <a:srgbClr val="E327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srgbClr val="FFFFFF"/>
                </a:solidFill>
                <a:latin typeface="Calibri" pitchFamily="34" charset="0"/>
              </a:rPr>
              <a:t>PRODUCTION </a:t>
            </a:r>
            <a:r>
              <a:rPr lang="en-US" dirty="0">
                <a:solidFill>
                  <a:srgbClr val="FFFFFF"/>
                </a:solidFill>
                <a:latin typeface="Calibri" pitchFamily="34" charset="0"/>
              </a:rPr>
              <a:t>QUALITY WITH BIG AMOUNTS OF EXTERNAL INPUTS</a:t>
            </a:r>
            <a:endParaRPr lang="es-AR" dirty="0">
              <a:solidFill>
                <a:srgbClr val="FFFFFF"/>
              </a:solidFill>
              <a:latin typeface="Calibri" pitchFamily="34" charset="0"/>
            </a:endParaRPr>
          </a:p>
        </p:txBody>
      </p:sp>
      <p:sp>
        <p:nvSpPr>
          <p:cNvPr id="21514" name="23 CuadroTexto"/>
          <p:cNvSpPr txBox="1">
            <a:spLocks noChangeArrowheads="1"/>
          </p:cNvSpPr>
          <p:nvPr/>
        </p:nvSpPr>
        <p:spPr bwMode="auto">
          <a:xfrm>
            <a:off x="827584" y="0"/>
            <a:ext cx="7272808" cy="861774"/>
          </a:xfrm>
          <a:prstGeom prst="rect">
            <a:avLst/>
          </a:prstGeom>
          <a:noFill/>
          <a:ln w="9525">
            <a:noFill/>
            <a:miter lim="800000"/>
            <a:headEnd/>
            <a:tailEnd/>
          </a:ln>
        </p:spPr>
        <p:txBody>
          <a:bodyPr wrap="square">
            <a:spAutoFit/>
          </a:bodyPr>
          <a:lstStyle/>
          <a:p>
            <a:pPr algn="ctr" fontAlgn="base">
              <a:spcBef>
                <a:spcPct val="0"/>
              </a:spcBef>
              <a:spcAft>
                <a:spcPct val="0"/>
              </a:spcAft>
            </a:pPr>
            <a:r>
              <a:rPr lang="en-US" sz="3200" b="1" dirty="0">
                <a:solidFill>
                  <a:srgbClr val="339933"/>
                </a:solidFill>
                <a:latin typeface="Calibri" pitchFamily="34" charset="0"/>
              </a:rPr>
              <a:t>CONVENTIONAL </a:t>
            </a:r>
            <a:r>
              <a:rPr lang="en-US" sz="3200" b="1" dirty="0" smtClean="0">
                <a:solidFill>
                  <a:srgbClr val="339933"/>
                </a:solidFill>
                <a:latin typeface="Calibri" pitchFamily="34" charset="0"/>
              </a:rPr>
              <a:t>TILLAGE PARADIGM </a:t>
            </a:r>
          </a:p>
          <a:p>
            <a:pPr fontAlgn="base">
              <a:spcBef>
                <a:spcPct val="0"/>
              </a:spcBef>
              <a:spcAft>
                <a:spcPct val="0"/>
              </a:spcAft>
            </a:pPr>
            <a:endParaRPr lang="es-AR" dirty="0">
              <a:solidFill>
                <a:srgbClr val="000000"/>
              </a:solidFill>
            </a:endParaRPr>
          </a:p>
        </p:txBody>
      </p:sp>
      <p:sp>
        <p:nvSpPr>
          <p:cNvPr id="25" name="24 CuadroTexto"/>
          <p:cNvSpPr txBox="1"/>
          <p:nvPr/>
        </p:nvSpPr>
        <p:spPr>
          <a:xfrm>
            <a:off x="4214810" y="2714620"/>
            <a:ext cx="461665" cy="1928826"/>
          </a:xfrm>
          <a:prstGeom prst="rect">
            <a:avLst/>
          </a:prstGeom>
          <a:noFill/>
        </p:spPr>
        <p:txBody>
          <a:bodyPr vert="vert270">
            <a:spAutoFit/>
          </a:bodyPr>
          <a:lstStyle/>
          <a:p>
            <a:pPr>
              <a:defRPr/>
            </a:pPr>
            <a:r>
              <a:rPr lang="en-US" b="1" dirty="0">
                <a:solidFill>
                  <a:srgbClr val="000000">
                    <a:lumMod val="75000"/>
                    <a:lumOff val="25000"/>
                  </a:srgbClr>
                </a:solidFill>
                <a:latin typeface="Calibri" pitchFamily="34" charset="0"/>
              </a:rPr>
              <a:t>HUMAN FACTOR</a:t>
            </a:r>
            <a:endParaRPr lang="es-AR" b="1" dirty="0">
              <a:solidFill>
                <a:srgbClr val="000000">
                  <a:lumMod val="75000"/>
                  <a:lumOff val="25000"/>
                </a:srgbClr>
              </a:solidFill>
              <a:latin typeface="Calibri" pitchFamily="34" charset="0"/>
            </a:endParaRPr>
          </a:p>
        </p:txBody>
      </p:sp>
      <p:sp>
        <p:nvSpPr>
          <p:cNvPr id="26" name="25 CuadroTexto"/>
          <p:cNvSpPr txBox="1"/>
          <p:nvPr/>
        </p:nvSpPr>
        <p:spPr>
          <a:xfrm>
            <a:off x="714375" y="6215063"/>
            <a:ext cx="2357438" cy="307975"/>
          </a:xfrm>
          <a:prstGeom prst="rect">
            <a:avLst/>
          </a:prstGeom>
          <a:noFill/>
        </p:spPr>
        <p:txBody>
          <a:bodyPr>
            <a:spAutoFit/>
          </a:bodyPr>
          <a:lstStyle/>
          <a:p>
            <a:pPr>
              <a:defRPr/>
            </a:pPr>
            <a:r>
              <a:rPr lang="es-AR" sz="1400" b="1" i="1" dirty="0">
                <a:solidFill>
                  <a:srgbClr val="000000">
                    <a:lumMod val="75000"/>
                    <a:lumOff val="25000"/>
                  </a:srgbClr>
                </a:solidFill>
                <a:latin typeface="Calibri" pitchFamily="34" charset="0"/>
              </a:rPr>
              <a:t>R. </a:t>
            </a:r>
            <a:r>
              <a:rPr lang="es-AR" sz="1400" b="1" i="1" dirty="0" err="1">
                <a:solidFill>
                  <a:srgbClr val="000000">
                    <a:lumMod val="75000"/>
                    <a:lumOff val="25000"/>
                  </a:srgbClr>
                </a:solidFill>
                <a:latin typeface="Calibri" pitchFamily="34" charset="0"/>
              </a:rPr>
              <a:t>Fogante</a:t>
            </a:r>
            <a:r>
              <a:rPr lang="es-AR" sz="1400" b="1" i="1" dirty="0">
                <a:solidFill>
                  <a:srgbClr val="000000">
                    <a:lumMod val="75000"/>
                    <a:lumOff val="25000"/>
                  </a:srgbClr>
                </a:solidFill>
                <a:latin typeface="Calibri" pitchFamily="34" charset="0"/>
              </a:rPr>
              <a:t> / 98</a:t>
            </a:r>
          </a:p>
        </p:txBody>
      </p:sp>
      <p:sp>
        <p:nvSpPr>
          <p:cNvPr id="13" name="12 Flecha arriba"/>
          <p:cNvSpPr/>
          <p:nvPr/>
        </p:nvSpPr>
        <p:spPr>
          <a:xfrm>
            <a:off x="928688" y="5000625"/>
            <a:ext cx="428625" cy="500063"/>
          </a:xfrm>
          <a:prstGeom prst="upArrow">
            <a:avLst>
              <a:gd name="adj1" fmla="val 47021"/>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rgbClr val="FFFFFF"/>
              </a:solidFill>
            </a:endParaRP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Flecha doblada"/>
          <p:cNvSpPr/>
          <p:nvPr/>
        </p:nvSpPr>
        <p:spPr>
          <a:xfrm flipH="1">
            <a:off x="4857750" y="3214688"/>
            <a:ext cx="2239963" cy="1500187"/>
          </a:xfrm>
          <a:prstGeom prst="bentArrow">
            <a:avLst>
              <a:gd name="adj1" fmla="val 4213"/>
              <a:gd name="adj2" fmla="val 11458"/>
              <a:gd name="adj3" fmla="val 28657"/>
              <a:gd name="adj4" fmla="val 90649"/>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rgbClr val="000000"/>
              </a:solidFill>
            </a:endParaRPr>
          </a:p>
        </p:txBody>
      </p:sp>
      <p:sp>
        <p:nvSpPr>
          <p:cNvPr id="8" name="7 Elipse"/>
          <p:cNvSpPr/>
          <p:nvPr/>
        </p:nvSpPr>
        <p:spPr>
          <a:xfrm>
            <a:off x="3286125" y="4714875"/>
            <a:ext cx="2928938" cy="1857375"/>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CURRENT SOIL</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Loss of fertility</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Loss of porosity</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Loss of structure</a:t>
            </a:r>
            <a:endParaRPr lang="es-AR" sz="1200" b="1" dirty="0">
              <a:solidFill>
                <a:srgbClr val="FFFFFF"/>
              </a:solidFill>
              <a:latin typeface="Calibri" pitchFamily="34" charset="0"/>
            </a:endParaRPr>
          </a:p>
          <a:p>
            <a:pPr algn="ctr" eaLnBrk="0" fontAlgn="base" hangingPunct="0">
              <a:spcBef>
                <a:spcPct val="0"/>
              </a:spcBef>
              <a:spcAft>
                <a:spcPct val="0"/>
              </a:spcAft>
              <a:defRPr/>
            </a:pPr>
            <a:r>
              <a:rPr lang="en-US" b="1" dirty="0">
                <a:solidFill>
                  <a:srgbClr val="FFFFFF"/>
                </a:solidFill>
                <a:latin typeface="Calibri" pitchFamily="34" charset="0"/>
                <a:ea typeface="Calibri" pitchFamily="34" charset="0"/>
                <a:cs typeface="Times New Roman" pitchFamily="18" charset="0"/>
              </a:rPr>
              <a:t>SOM: 2-3%</a:t>
            </a:r>
            <a:endParaRPr lang="es-AR" b="1" dirty="0">
              <a:solidFill>
                <a:srgbClr val="FFFFFF"/>
              </a:solidFill>
              <a:latin typeface="Calibri" pitchFamily="34" charset="0"/>
            </a:endParaRPr>
          </a:p>
        </p:txBody>
      </p:sp>
      <p:sp>
        <p:nvSpPr>
          <p:cNvPr id="14" name="13 Elipse"/>
          <p:cNvSpPr/>
          <p:nvPr/>
        </p:nvSpPr>
        <p:spPr>
          <a:xfrm>
            <a:off x="6643688" y="3929063"/>
            <a:ext cx="1928812" cy="1714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FFFFFF"/>
                </a:solidFill>
              </a:rPr>
              <a:t> </a:t>
            </a:r>
            <a:endParaRPr lang="es-AR" dirty="0">
              <a:solidFill>
                <a:srgbClr val="FFFFFF"/>
              </a:solidFill>
            </a:endParaRPr>
          </a:p>
          <a:p>
            <a:pPr algn="ctr">
              <a:defRPr/>
            </a:pPr>
            <a:r>
              <a:rPr lang="en-US" sz="1600" b="1" dirty="0">
                <a:solidFill>
                  <a:srgbClr val="000000">
                    <a:lumMod val="75000"/>
                    <a:lumOff val="25000"/>
                  </a:srgbClr>
                </a:solidFill>
                <a:latin typeface="Calibri" pitchFamily="34" charset="0"/>
              </a:rPr>
              <a:t>ATMOSPHERE</a:t>
            </a:r>
            <a:endParaRPr lang="es-AR" sz="1600" b="1" dirty="0">
              <a:solidFill>
                <a:srgbClr val="000000">
                  <a:lumMod val="75000"/>
                  <a:lumOff val="25000"/>
                </a:srgbClr>
              </a:solidFill>
              <a:latin typeface="Calibri" pitchFamily="34" charset="0"/>
            </a:endParaRPr>
          </a:p>
          <a:p>
            <a:pPr algn="ctr">
              <a:defRPr/>
            </a:pPr>
            <a:r>
              <a:rPr lang="en-US" sz="1600" b="1" dirty="0">
                <a:solidFill>
                  <a:srgbClr val="000000">
                    <a:lumMod val="75000"/>
                    <a:lumOff val="25000"/>
                  </a:srgbClr>
                </a:solidFill>
                <a:latin typeface="Calibri" pitchFamily="34" charset="0"/>
              </a:rPr>
              <a:t>CO2</a:t>
            </a:r>
            <a:endParaRPr lang="es-AR" sz="1600" b="1" dirty="0">
              <a:solidFill>
                <a:srgbClr val="000000">
                  <a:lumMod val="75000"/>
                  <a:lumOff val="25000"/>
                </a:srgbClr>
              </a:solidFill>
              <a:latin typeface="Calibri" pitchFamily="34" charset="0"/>
            </a:endParaRPr>
          </a:p>
          <a:p>
            <a:pPr algn="ctr">
              <a:defRPr/>
            </a:pPr>
            <a:endParaRPr lang="es-AR" dirty="0">
              <a:solidFill>
                <a:srgbClr val="FFFFFF"/>
              </a:solidFill>
            </a:endParaRPr>
          </a:p>
        </p:txBody>
      </p:sp>
      <p:sp>
        <p:nvSpPr>
          <p:cNvPr id="5" name="4 Elipse"/>
          <p:cNvSpPr/>
          <p:nvPr/>
        </p:nvSpPr>
        <p:spPr>
          <a:xfrm>
            <a:off x="3500438" y="1000125"/>
            <a:ext cx="2428875" cy="17859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FFFF"/>
                </a:solidFill>
                <a:latin typeface="Calibri" pitchFamily="34" charset="0"/>
              </a:rPr>
              <a:t>Virgin soil </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Structure</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Porosity</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Fertility</a:t>
            </a:r>
            <a:endParaRPr lang="es-AR" b="1" dirty="0">
              <a:solidFill>
                <a:srgbClr val="FFFFFF"/>
              </a:solidFill>
              <a:latin typeface="Calibri" pitchFamily="34" charset="0"/>
            </a:endParaRPr>
          </a:p>
          <a:p>
            <a:pPr algn="ctr">
              <a:defRPr/>
            </a:pPr>
            <a:r>
              <a:rPr lang="en-US" b="1" dirty="0">
                <a:solidFill>
                  <a:srgbClr val="FFFFFF"/>
                </a:solidFill>
                <a:latin typeface="Calibri" pitchFamily="34" charset="0"/>
              </a:rPr>
              <a:t>SOM: 5-6%</a:t>
            </a:r>
            <a:endParaRPr lang="es-AR" b="1" dirty="0">
              <a:solidFill>
                <a:srgbClr val="FFFFFF"/>
              </a:solidFill>
              <a:latin typeface="Calibri" pitchFamily="34" charset="0"/>
            </a:endParaRPr>
          </a:p>
          <a:p>
            <a:pPr algn="ctr">
              <a:defRPr/>
            </a:pPr>
            <a:endParaRPr lang="es-AR" dirty="0">
              <a:solidFill>
                <a:srgbClr val="FFFFFF"/>
              </a:solidFill>
            </a:endParaRPr>
          </a:p>
        </p:txBody>
      </p:sp>
      <p:sp>
        <p:nvSpPr>
          <p:cNvPr id="20" name="19 Rectángulo redondeado"/>
          <p:cNvSpPr/>
          <p:nvPr/>
        </p:nvSpPr>
        <p:spPr>
          <a:xfrm>
            <a:off x="214313" y="1143000"/>
            <a:ext cx="2714625" cy="857250"/>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FFFF"/>
                </a:solidFill>
                <a:latin typeface="Calibri" pitchFamily="34" charset="0"/>
              </a:rPr>
              <a:t>ROUTE TO FOLLOW</a:t>
            </a:r>
            <a:endParaRPr lang="es-AR" b="1" dirty="0">
              <a:solidFill>
                <a:srgbClr val="FFFFFF"/>
              </a:solidFill>
              <a:latin typeface="Calibri" pitchFamily="34" charset="0"/>
            </a:endParaRPr>
          </a:p>
        </p:txBody>
      </p:sp>
      <p:sp>
        <p:nvSpPr>
          <p:cNvPr id="21" name="20 Rectángulo redondeado"/>
          <p:cNvSpPr/>
          <p:nvPr/>
        </p:nvSpPr>
        <p:spPr>
          <a:xfrm>
            <a:off x="251520" y="3356992"/>
            <a:ext cx="2714625" cy="792088"/>
          </a:xfrm>
          <a:prstGeom prst="round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b="1" dirty="0" smtClean="0">
                <a:solidFill>
                  <a:srgbClr val="FFFFFF"/>
                </a:solidFill>
                <a:latin typeface="Calibri" pitchFamily="34" charset="0"/>
              </a:rPr>
              <a:t>COVERED SOILS</a:t>
            </a:r>
            <a:endParaRPr lang="es-AR" b="1" dirty="0">
              <a:solidFill>
                <a:srgbClr val="FFFFFF"/>
              </a:solidFill>
              <a:latin typeface="Calibri" pitchFamily="34" charset="0"/>
            </a:endParaRPr>
          </a:p>
        </p:txBody>
      </p:sp>
      <p:sp>
        <p:nvSpPr>
          <p:cNvPr id="23" name="22 Rectángulo redondeado"/>
          <p:cNvSpPr/>
          <p:nvPr/>
        </p:nvSpPr>
        <p:spPr>
          <a:xfrm>
            <a:off x="251520" y="2132856"/>
            <a:ext cx="2714625" cy="1071563"/>
          </a:xfrm>
          <a:prstGeom prst="roundRect">
            <a:avLst/>
          </a:prstGeom>
          <a:solidFill>
            <a:srgbClr val="52AB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FFFF"/>
                </a:solidFill>
                <a:latin typeface="Calibri" pitchFamily="34" charset="0"/>
              </a:rPr>
              <a:t>NO TILL</a:t>
            </a:r>
            <a:endParaRPr lang="es-AR" b="1" dirty="0">
              <a:solidFill>
                <a:srgbClr val="FFFFFF"/>
              </a:solidFill>
              <a:latin typeface="Calibri" pitchFamily="34" charset="0"/>
            </a:endParaRPr>
          </a:p>
        </p:txBody>
      </p:sp>
      <p:sp>
        <p:nvSpPr>
          <p:cNvPr id="22537" name="23 CuadroTexto"/>
          <p:cNvSpPr txBox="1">
            <a:spLocks noChangeArrowheads="1"/>
          </p:cNvSpPr>
          <p:nvPr/>
        </p:nvSpPr>
        <p:spPr bwMode="auto">
          <a:xfrm>
            <a:off x="1714500" y="214313"/>
            <a:ext cx="5929313" cy="862012"/>
          </a:xfrm>
          <a:prstGeom prst="rect">
            <a:avLst/>
          </a:prstGeom>
          <a:noFill/>
          <a:ln w="9525">
            <a:noFill/>
            <a:miter lim="800000"/>
            <a:headEnd/>
            <a:tailEnd/>
          </a:ln>
        </p:spPr>
        <p:txBody>
          <a:bodyPr>
            <a:spAutoFit/>
          </a:bodyPr>
          <a:lstStyle/>
          <a:p>
            <a:pPr algn="ctr" fontAlgn="base">
              <a:spcBef>
                <a:spcPct val="0"/>
              </a:spcBef>
              <a:spcAft>
                <a:spcPct val="0"/>
              </a:spcAft>
            </a:pPr>
            <a:r>
              <a:rPr lang="en-US" sz="3200" b="1">
                <a:solidFill>
                  <a:srgbClr val="339933"/>
                </a:solidFill>
                <a:latin typeface="Calibri" pitchFamily="34" charset="0"/>
              </a:rPr>
              <a:t>NO TILL SYSTEM</a:t>
            </a:r>
            <a:endParaRPr lang="es-AR" sz="3200" b="1">
              <a:solidFill>
                <a:srgbClr val="339933"/>
              </a:solidFill>
              <a:latin typeface="Calibri" pitchFamily="34" charset="0"/>
            </a:endParaRPr>
          </a:p>
          <a:p>
            <a:pPr fontAlgn="base">
              <a:spcBef>
                <a:spcPct val="0"/>
              </a:spcBef>
              <a:spcAft>
                <a:spcPct val="0"/>
              </a:spcAft>
            </a:pPr>
            <a:endParaRPr lang="es-AR">
              <a:solidFill>
                <a:srgbClr val="000000"/>
              </a:solidFill>
            </a:endParaRPr>
          </a:p>
        </p:txBody>
      </p:sp>
      <p:sp>
        <p:nvSpPr>
          <p:cNvPr id="26" name="25 CuadroTexto"/>
          <p:cNvSpPr txBox="1"/>
          <p:nvPr/>
        </p:nvSpPr>
        <p:spPr>
          <a:xfrm>
            <a:off x="714375" y="6215063"/>
            <a:ext cx="2357438" cy="307975"/>
          </a:xfrm>
          <a:prstGeom prst="rect">
            <a:avLst/>
          </a:prstGeom>
          <a:noFill/>
        </p:spPr>
        <p:txBody>
          <a:bodyPr>
            <a:spAutoFit/>
          </a:bodyPr>
          <a:lstStyle/>
          <a:p>
            <a:pPr>
              <a:defRPr/>
            </a:pPr>
            <a:r>
              <a:rPr lang="es-AR" sz="1400" b="1" i="1" dirty="0">
                <a:solidFill>
                  <a:srgbClr val="000000">
                    <a:lumMod val="75000"/>
                    <a:lumOff val="25000"/>
                  </a:srgbClr>
                </a:solidFill>
                <a:latin typeface="Calibri" pitchFamily="34" charset="0"/>
              </a:rPr>
              <a:t>R. </a:t>
            </a:r>
            <a:r>
              <a:rPr lang="es-AR" sz="1400" b="1" i="1" dirty="0" err="1">
                <a:solidFill>
                  <a:srgbClr val="000000">
                    <a:lumMod val="75000"/>
                    <a:lumOff val="25000"/>
                  </a:srgbClr>
                </a:solidFill>
                <a:latin typeface="Calibri" pitchFamily="34" charset="0"/>
              </a:rPr>
              <a:t>Fogante</a:t>
            </a:r>
            <a:r>
              <a:rPr lang="es-AR" sz="1400" b="1" i="1" dirty="0">
                <a:solidFill>
                  <a:srgbClr val="000000">
                    <a:lumMod val="75000"/>
                    <a:lumOff val="25000"/>
                  </a:srgbClr>
                </a:solidFill>
                <a:latin typeface="Calibri" pitchFamily="34" charset="0"/>
              </a:rPr>
              <a:t> / 98</a:t>
            </a:r>
          </a:p>
        </p:txBody>
      </p:sp>
      <p:sp>
        <p:nvSpPr>
          <p:cNvPr id="13" name="12 Flecha arriba"/>
          <p:cNvSpPr/>
          <p:nvPr/>
        </p:nvSpPr>
        <p:spPr>
          <a:xfrm rot="10800000">
            <a:off x="7786688" y="4857750"/>
            <a:ext cx="428625" cy="500063"/>
          </a:xfrm>
          <a:prstGeom prst="upArrow">
            <a:avLst>
              <a:gd name="adj1" fmla="val 47021"/>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rgbClr val="FFFFFF"/>
              </a:solidFill>
            </a:endParaRPr>
          </a:p>
        </p:txBody>
      </p:sp>
      <p:sp>
        <p:nvSpPr>
          <p:cNvPr id="9" name="8 Flecha abajo"/>
          <p:cNvSpPr/>
          <p:nvPr/>
        </p:nvSpPr>
        <p:spPr>
          <a:xfrm rot="10800000">
            <a:off x="4286250" y="2714625"/>
            <a:ext cx="857250" cy="2143125"/>
          </a:xfrm>
          <a:prstGeom prst="downArrow">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rgbClr val="FFFFFF"/>
              </a:solidFill>
            </a:endParaRPr>
          </a:p>
        </p:txBody>
      </p:sp>
      <p:sp>
        <p:nvSpPr>
          <p:cNvPr id="18" name="17 Rectángulo"/>
          <p:cNvSpPr/>
          <p:nvPr/>
        </p:nvSpPr>
        <p:spPr>
          <a:xfrm>
            <a:off x="4500562" y="3071810"/>
            <a:ext cx="461665" cy="1680909"/>
          </a:xfrm>
          <a:prstGeom prst="rect">
            <a:avLst/>
          </a:prstGeom>
        </p:spPr>
        <p:txBody>
          <a:bodyPr vert="vert270" wrap="none">
            <a:spAutoFit/>
          </a:bodyPr>
          <a:lstStyle/>
          <a:p>
            <a:pPr>
              <a:defRPr/>
            </a:pPr>
            <a:r>
              <a:rPr lang="en-US" b="1" dirty="0">
                <a:solidFill>
                  <a:srgbClr val="000000">
                    <a:lumMod val="75000"/>
                    <a:lumOff val="25000"/>
                  </a:srgbClr>
                </a:solidFill>
                <a:latin typeface="Calibri" pitchFamily="34" charset="0"/>
              </a:rPr>
              <a:t>HUMAN FACTOR</a:t>
            </a:r>
            <a:endParaRPr lang="es-AR" b="1" dirty="0">
              <a:solidFill>
                <a:srgbClr val="000000">
                  <a:lumMod val="75000"/>
                  <a:lumOff val="25000"/>
                </a:srgbClr>
              </a:solidFill>
              <a:latin typeface="Calibri" pitchFamily="34" charset="0"/>
            </a:endParaRPr>
          </a:p>
        </p:txBody>
      </p:sp>
      <p:sp>
        <p:nvSpPr>
          <p:cNvPr id="22" name="21 Rectángulo redondeado"/>
          <p:cNvSpPr/>
          <p:nvPr/>
        </p:nvSpPr>
        <p:spPr>
          <a:xfrm>
            <a:off x="251520" y="5157192"/>
            <a:ext cx="2714625" cy="857250"/>
          </a:xfrm>
          <a:prstGeom prst="roundRect">
            <a:avLst/>
          </a:prstGeom>
          <a:solidFill>
            <a:srgbClr val="EB76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FFFF"/>
                </a:solidFill>
                <a:latin typeface="Calibri" pitchFamily="34" charset="0"/>
              </a:rPr>
              <a:t>PROPORTIONALLY LESS EXTERNAL INPUTS</a:t>
            </a:r>
            <a:endParaRPr lang="es-AR" b="1" dirty="0">
              <a:solidFill>
                <a:srgbClr val="FFFFFF"/>
              </a:solidFill>
              <a:latin typeface="Calibri" pitchFamily="34" charset="0"/>
            </a:endParaRPr>
          </a:p>
        </p:txBody>
      </p:sp>
      <p:sp>
        <p:nvSpPr>
          <p:cNvPr id="15" name="14 Rectángulo redondeado"/>
          <p:cNvSpPr/>
          <p:nvPr/>
        </p:nvSpPr>
        <p:spPr>
          <a:xfrm>
            <a:off x="251520" y="4293096"/>
            <a:ext cx="2714625" cy="792088"/>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b="1" dirty="0" smtClean="0">
                <a:solidFill>
                  <a:srgbClr val="FFFFFF"/>
                </a:solidFill>
                <a:latin typeface="Calibri" pitchFamily="34" charset="0"/>
              </a:rPr>
              <a:t>BIODIVERSITY</a:t>
            </a:r>
            <a:endParaRPr lang="es-AR" b="1" dirty="0">
              <a:solidFill>
                <a:srgbClr val="FFFFFF"/>
              </a:solidFill>
              <a:latin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4" name="Picture 5" descr="preparacion-de-suelos1"/>
          <p:cNvPicPr>
            <a:picLocks noChangeAspect="1" noChangeArrowheads="1"/>
          </p:cNvPicPr>
          <p:nvPr/>
        </p:nvPicPr>
        <p:blipFill>
          <a:blip r:embed="rId5" cstate="print"/>
          <a:srcRect/>
          <a:stretch>
            <a:fillRect/>
          </a:stretch>
        </p:blipFill>
        <p:spPr bwMode="auto">
          <a:xfrm>
            <a:off x="683568" y="620688"/>
            <a:ext cx="2016993" cy="2630860"/>
          </a:xfrm>
          <a:prstGeom prst="rect">
            <a:avLst/>
          </a:prstGeom>
          <a:noFill/>
        </p:spPr>
      </p:pic>
      <p:pic>
        <p:nvPicPr>
          <p:cNvPr id="5" name="Picture 2"/>
          <p:cNvPicPr>
            <a:picLocks noChangeAspect="1" noChangeArrowheads="1"/>
          </p:cNvPicPr>
          <p:nvPr/>
        </p:nvPicPr>
        <p:blipFill>
          <a:blip r:embed="rId6" cstate="print"/>
          <a:srcRect/>
          <a:stretch>
            <a:fillRect/>
          </a:stretch>
        </p:blipFill>
        <p:spPr bwMode="auto">
          <a:xfrm>
            <a:off x="1" y="4653136"/>
            <a:ext cx="2425044" cy="1296144"/>
          </a:xfrm>
          <a:prstGeom prst="rect">
            <a:avLst/>
          </a:prstGeom>
          <a:noFill/>
          <a:ln w="9525">
            <a:noFill/>
            <a:miter lim="800000"/>
            <a:headEnd/>
            <a:tailEnd/>
          </a:ln>
        </p:spPr>
      </p:pic>
      <p:pic>
        <p:nvPicPr>
          <p:cNvPr id="7" name="Picture 4" descr="Daño Suelo"/>
          <p:cNvPicPr>
            <a:picLocks noChangeAspect="1" noChangeArrowheads="1"/>
          </p:cNvPicPr>
          <p:nvPr/>
        </p:nvPicPr>
        <p:blipFill>
          <a:blip r:embed="rId7" cstate="print"/>
          <a:srcRect/>
          <a:stretch>
            <a:fillRect/>
          </a:stretch>
        </p:blipFill>
        <p:spPr bwMode="auto">
          <a:xfrm>
            <a:off x="5580112" y="0"/>
            <a:ext cx="2520280" cy="1890210"/>
          </a:xfrm>
          <a:prstGeom prst="rect">
            <a:avLst/>
          </a:prstGeom>
          <a:noFill/>
          <a:ln w="9525">
            <a:noFill/>
            <a:miter lim="800000"/>
            <a:headEnd/>
            <a:tailEnd/>
          </a:ln>
          <a:effectLst>
            <a:outerShdw blurRad="50800" dist="50800" dir="5400000" algn="ctr" rotWithShape="0">
              <a:schemeClr val="bg1"/>
            </a:outerShdw>
          </a:effectLst>
          <a:scene3d>
            <a:camera prst="orthographicFront"/>
            <a:lightRig rig="threePt" dir="t"/>
          </a:scene3d>
          <a:sp3d contourW="12700">
            <a:contourClr>
              <a:schemeClr val="bg1"/>
            </a:contourClr>
          </a:sp3d>
        </p:spPr>
      </p:pic>
      <p:pic>
        <p:nvPicPr>
          <p:cNvPr id="8" name="Picture 3"/>
          <p:cNvPicPr>
            <a:picLocks noChangeAspect="1" noChangeArrowheads="1"/>
          </p:cNvPicPr>
          <p:nvPr/>
        </p:nvPicPr>
        <p:blipFill>
          <a:blip r:embed="rId8" cstate="print"/>
          <a:srcRect/>
          <a:stretch>
            <a:fillRect/>
          </a:stretch>
        </p:blipFill>
        <p:spPr bwMode="auto">
          <a:xfrm>
            <a:off x="6012160" y="4293096"/>
            <a:ext cx="2609220" cy="2021979"/>
          </a:xfrm>
          <a:prstGeom prst="rect">
            <a:avLst/>
          </a:prstGeom>
          <a:noFill/>
          <a:ln w="9525">
            <a:noFill/>
            <a:miter lim="800000"/>
            <a:headEnd/>
            <a:tailEnd/>
          </a:ln>
        </p:spPr>
      </p:pic>
      <p:pic>
        <p:nvPicPr>
          <p:cNvPr id="9" name="Picture 3" descr="C:\DG\0_WFotos\0 0 www.dirceugassen.com\dirceugassen.com\Fotos Dirceu\Impacto ambiente\Impacto gotas\Compactação gota chuva_08.JPG"/>
          <p:cNvPicPr>
            <a:picLocks noChangeAspect="1" noChangeArrowheads="1"/>
          </p:cNvPicPr>
          <p:nvPr/>
        </p:nvPicPr>
        <p:blipFill>
          <a:blip r:embed="rId9" cstate="print"/>
          <a:srcRect/>
          <a:stretch>
            <a:fillRect/>
          </a:stretch>
        </p:blipFill>
        <p:spPr bwMode="auto">
          <a:xfrm>
            <a:off x="5580112" y="1844824"/>
            <a:ext cx="1872208" cy="1404156"/>
          </a:xfrm>
          <a:prstGeom prst="rect">
            <a:avLst/>
          </a:prstGeom>
          <a:noFill/>
        </p:spPr>
      </p:pic>
      <p:pic>
        <p:nvPicPr>
          <p:cNvPr id="10" name="Picture 2" descr="zaino 024"/>
          <p:cNvPicPr>
            <a:picLocks noChangeAspect="1" noChangeArrowheads="1"/>
          </p:cNvPicPr>
          <p:nvPr/>
        </p:nvPicPr>
        <p:blipFill>
          <a:blip r:embed="rId10" cstate="print">
            <a:lum bright="-6000"/>
          </a:blip>
          <a:srcRect/>
          <a:stretch>
            <a:fillRect/>
          </a:stretch>
        </p:blipFill>
        <p:spPr bwMode="auto">
          <a:xfrm>
            <a:off x="7452320" y="1412776"/>
            <a:ext cx="1691680" cy="1268760"/>
          </a:xfrm>
          <a:prstGeom prst="rect">
            <a:avLst/>
          </a:prstGeom>
          <a:noFill/>
          <a:ln w="9525">
            <a:noFill/>
            <a:miter lim="800000"/>
            <a:headEnd/>
            <a:tailEnd/>
          </a:ln>
        </p:spPr>
      </p:pic>
      <p:pic>
        <p:nvPicPr>
          <p:cNvPr id="26626" name="Picture 2" descr="http://www.ledesma.com.ar/wp-content/uploads/2012/10/tractorchico.jpg"/>
          <p:cNvPicPr>
            <a:picLocks noChangeAspect="1" noChangeArrowheads="1"/>
          </p:cNvPicPr>
          <p:nvPr/>
        </p:nvPicPr>
        <p:blipFill>
          <a:blip r:embed="rId11" cstate="print"/>
          <a:srcRect/>
          <a:stretch>
            <a:fillRect/>
          </a:stretch>
        </p:blipFill>
        <p:spPr bwMode="auto">
          <a:xfrm>
            <a:off x="107504" y="2420888"/>
            <a:ext cx="2609850" cy="1714500"/>
          </a:xfrm>
          <a:prstGeom prst="rect">
            <a:avLst/>
          </a:prstGeom>
          <a:noFill/>
        </p:spPr>
      </p:pic>
      <p:pic>
        <p:nvPicPr>
          <p:cNvPr id="26628" name="Picture 4" descr="http://www.engineering4development.co.uk/_/rsrc/1309004650575/photo-gallery_es/1%20Vence%20tudo%20Chinalores.jpg?height=150&amp;width=200"/>
          <p:cNvPicPr>
            <a:picLocks noChangeAspect="1" noChangeArrowheads="1"/>
          </p:cNvPicPr>
          <p:nvPr/>
        </p:nvPicPr>
        <p:blipFill>
          <a:blip r:embed="rId12" cstate="print"/>
          <a:srcRect/>
          <a:stretch>
            <a:fillRect/>
          </a:stretch>
        </p:blipFill>
        <p:spPr bwMode="auto">
          <a:xfrm>
            <a:off x="2123728" y="4653136"/>
            <a:ext cx="1905000" cy="1428750"/>
          </a:xfrm>
          <a:prstGeom prst="rect">
            <a:avLst/>
          </a:prstGeom>
          <a:noFill/>
        </p:spPr>
      </p:pic>
      <p:pic>
        <p:nvPicPr>
          <p:cNvPr id="26630" name="Picture 6" descr="https://c33b8ff5-a-62cb3a1a-s-sites.googlegroups.com/site/engineering4development/config/pagetemplates/photo-gallery/gralhaazul.jpg?attachauth=ANoY7cpeeb_uP8x-2svw4oCjCfB_Wii-OP5VEAfSTzxvk6m_cdwin3v_ugjjbyRQAcgkGx3W1yx1wz-MfaCzCdQu9zv5Og1N2v2WYAxIhUhsBZc0t639MFwsATgv_zjo-L69kLzI5QMPz8ChbjtyoeEL6mgKLNSiD7Wl2JsTvDl2DVnaQGmSA9u9PrCkVgLHsvFQ4ts-4qhrrb11r7nUjq7IBvBM-aqVQJx1nF6C5mnasfmfnsdYOiUZJc959LxKXhpQ98QObi9m3KkGPS_e9D6WyO_b7ehBog%3D%3D&amp;attredirects=0"/>
          <p:cNvPicPr>
            <a:picLocks noChangeAspect="1" noChangeArrowheads="1"/>
          </p:cNvPicPr>
          <p:nvPr/>
        </p:nvPicPr>
        <p:blipFill>
          <a:blip r:embed="rId13" cstate="print"/>
          <a:srcRect/>
          <a:stretch>
            <a:fillRect/>
          </a:stretch>
        </p:blipFill>
        <p:spPr bwMode="auto">
          <a:xfrm>
            <a:off x="3995936" y="5229200"/>
            <a:ext cx="1944216" cy="1140607"/>
          </a:xfrm>
          <a:prstGeom prst="rect">
            <a:avLst/>
          </a:prstGeom>
          <a:noFill/>
        </p:spPr>
      </p:pic>
      <p:pic>
        <p:nvPicPr>
          <p:cNvPr id="26632" name="Picture 8" descr="http://www.engineering4development.co.uk/_/rsrc/1305588564761/config/pagetemplates/photo-gallery/knapikdap_cuba.jpg?height=150&amp;width=200"/>
          <p:cNvPicPr>
            <a:picLocks noChangeAspect="1" noChangeArrowheads="1"/>
          </p:cNvPicPr>
          <p:nvPr/>
        </p:nvPicPr>
        <p:blipFill>
          <a:blip r:embed="rId14" cstate="print"/>
          <a:srcRect/>
          <a:stretch>
            <a:fillRect/>
          </a:stretch>
        </p:blipFill>
        <p:spPr bwMode="auto">
          <a:xfrm>
            <a:off x="4067944" y="3789040"/>
            <a:ext cx="1905000" cy="1428750"/>
          </a:xfrm>
          <a:prstGeom prst="rect">
            <a:avLst/>
          </a:prstGeom>
          <a:noFill/>
        </p:spPr>
      </p:pic>
      <p:pic>
        <p:nvPicPr>
          <p:cNvPr id="188418" name="Picture 2" descr="http://www.uva.org.ar/img/campo.jpg"/>
          <p:cNvPicPr>
            <a:picLocks noChangeAspect="1" noChangeArrowheads="1"/>
          </p:cNvPicPr>
          <p:nvPr/>
        </p:nvPicPr>
        <p:blipFill>
          <a:blip r:embed="rId15" cstate="print"/>
          <a:srcRect/>
          <a:stretch>
            <a:fillRect/>
          </a:stretch>
        </p:blipFill>
        <p:spPr bwMode="auto">
          <a:xfrm>
            <a:off x="7391715" y="3068960"/>
            <a:ext cx="1752285" cy="1152128"/>
          </a:xfrm>
          <a:prstGeom prst="rect">
            <a:avLst/>
          </a:prstGeom>
          <a:noFill/>
        </p:spPr>
      </p:pic>
      <p:pic>
        <p:nvPicPr>
          <p:cNvPr id="188420" name="Picture 4" descr="https://encrypted-tbn3.gstatic.com/images?q=tbn:ANd9GcTU451-Al-SPhALcs_mBUe-KLawKD--qe9my3T1VeDIHFM1TcGHrw"/>
          <p:cNvPicPr>
            <a:picLocks noChangeAspect="1" noChangeArrowheads="1"/>
          </p:cNvPicPr>
          <p:nvPr/>
        </p:nvPicPr>
        <p:blipFill>
          <a:blip r:embed="rId16" cstate="print"/>
          <a:srcRect/>
          <a:stretch>
            <a:fillRect/>
          </a:stretch>
        </p:blipFill>
        <p:spPr bwMode="auto">
          <a:xfrm>
            <a:off x="1619672" y="3212976"/>
            <a:ext cx="1944216" cy="1463793"/>
          </a:xfrm>
          <a:prstGeom prst="rect">
            <a:avLst/>
          </a:prstGeom>
          <a:noFill/>
        </p:spPr>
      </p:pic>
      <p:pic>
        <p:nvPicPr>
          <p:cNvPr id="39938" name="Picture 2" descr="https://encrypted-tbn1.gstatic.com/images?q=tbn:ANd9GcTZOT0rOLb0gcre1euNPVl6QYpYfw3aAhsOiOzLsGffWdxW1hvU1w"/>
          <p:cNvPicPr>
            <a:picLocks noChangeAspect="1" noChangeArrowheads="1"/>
          </p:cNvPicPr>
          <p:nvPr/>
        </p:nvPicPr>
        <p:blipFill>
          <a:blip r:embed="rId17" cstate="print"/>
          <a:srcRect/>
          <a:stretch>
            <a:fillRect/>
          </a:stretch>
        </p:blipFill>
        <p:spPr bwMode="auto">
          <a:xfrm>
            <a:off x="2843808" y="2492896"/>
            <a:ext cx="2029594" cy="1449711"/>
          </a:xfrm>
          <a:prstGeom prst="rect">
            <a:avLst/>
          </a:prstGeom>
          <a:noFill/>
        </p:spPr>
      </p:pic>
      <p:pic>
        <p:nvPicPr>
          <p:cNvPr id="18" name="Picture 2" descr="I16"/>
          <p:cNvPicPr>
            <a:picLocks noChangeAspect="1" noChangeArrowheads="1"/>
          </p:cNvPicPr>
          <p:nvPr/>
        </p:nvPicPr>
        <p:blipFill>
          <a:blip r:embed="rId18" cstate="print">
            <a:lum bright="30000" contrast="12000"/>
          </a:blip>
          <a:srcRect/>
          <a:stretch>
            <a:fillRect/>
          </a:stretch>
        </p:blipFill>
        <p:spPr bwMode="auto">
          <a:xfrm>
            <a:off x="2771800" y="476672"/>
            <a:ext cx="3000333" cy="22502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5" name="Picture 4" descr="Cópia de Cópia de DSC06291"/>
          <p:cNvPicPr>
            <a:picLocks noChangeAspect="1" noChangeArrowheads="1"/>
          </p:cNvPicPr>
          <p:nvPr/>
        </p:nvPicPr>
        <p:blipFill>
          <a:blip r:embed="rId5" cstate="print"/>
          <a:srcRect/>
          <a:stretch>
            <a:fillRect/>
          </a:stretch>
        </p:blipFill>
        <p:spPr bwMode="auto">
          <a:xfrm>
            <a:off x="575493" y="548680"/>
            <a:ext cx="3884878" cy="5472608"/>
          </a:xfrm>
          <a:prstGeom prst="rect">
            <a:avLst/>
          </a:prstGeom>
          <a:noFill/>
          <a:ln w="38100">
            <a:solidFill>
              <a:schemeClr val="bg1"/>
            </a:solidFill>
            <a:miter lim="800000"/>
            <a:headEnd/>
            <a:tailEnd/>
          </a:ln>
        </p:spPr>
      </p:pic>
      <p:pic>
        <p:nvPicPr>
          <p:cNvPr id="6" name="Picture 5" descr="Cópia de Cópia de DSC06275"/>
          <p:cNvPicPr>
            <a:picLocks noChangeAspect="1" noChangeArrowheads="1"/>
          </p:cNvPicPr>
          <p:nvPr/>
        </p:nvPicPr>
        <p:blipFill>
          <a:blip r:embed="rId6" cstate="print"/>
          <a:srcRect/>
          <a:stretch>
            <a:fillRect/>
          </a:stretch>
        </p:blipFill>
        <p:spPr bwMode="auto">
          <a:xfrm>
            <a:off x="5076056" y="548680"/>
            <a:ext cx="3884877" cy="5472608"/>
          </a:xfrm>
          <a:prstGeom prst="rect">
            <a:avLst/>
          </a:prstGeom>
          <a:noFill/>
          <a:ln w="38100">
            <a:solidFill>
              <a:schemeClr val="bg1"/>
            </a:solidFill>
            <a:miter lim="800000"/>
            <a:headEnd/>
            <a:tailEnd/>
          </a:ln>
        </p:spPr>
      </p:pic>
      <p:pic>
        <p:nvPicPr>
          <p:cNvPr id="7" name="Picture 4"/>
          <p:cNvPicPr>
            <a:picLocks noChangeAspect="1" noChangeArrowheads="1"/>
          </p:cNvPicPr>
          <p:nvPr/>
        </p:nvPicPr>
        <p:blipFill>
          <a:blip r:embed="rId7" cstate="print"/>
          <a:srcRect/>
          <a:stretch>
            <a:fillRect/>
          </a:stretch>
        </p:blipFill>
        <p:spPr bwMode="auto">
          <a:xfrm>
            <a:off x="2843808" y="3573016"/>
            <a:ext cx="3667125" cy="2752725"/>
          </a:xfrm>
          <a:prstGeom prst="rect">
            <a:avLst/>
          </a:prstGeom>
          <a:noFill/>
          <a:ln w="9525">
            <a:noFill/>
            <a:miter lim="800000"/>
            <a:headEnd/>
            <a:tailEnd/>
          </a:ln>
        </p:spPr>
      </p:pic>
      <p:sp>
        <p:nvSpPr>
          <p:cNvPr id="8" name="7 CuadroTexto"/>
          <p:cNvSpPr txBox="1"/>
          <p:nvPr/>
        </p:nvSpPr>
        <p:spPr>
          <a:xfrm>
            <a:off x="1979712" y="3068960"/>
            <a:ext cx="1216936" cy="369332"/>
          </a:xfrm>
          <a:prstGeom prst="rect">
            <a:avLst/>
          </a:prstGeom>
          <a:noFill/>
        </p:spPr>
        <p:txBody>
          <a:bodyPr wrap="none" rtlCol="0">
            <a:spAutoFit/>
          </a:bodyPr>
          <a:lstStyle/>
          <a:p>
            <a:r>
              <a:rPr lang="es-AR" b="1" dirty="0" smtClean="0">
                <a:solidFill>
                  <a:schemeClr val="bg1"/>
                </a:solidFill>
              </a:rPr>
              <a:t>PLOW PAN</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4" name="Picture 2" descr="C:\Documents and Settings\Toshiba\Escritorio\FOTOS 2012\Imagen 362.jpg"/>
          <p:cNvPicPr>
            <a:picLocks noChangeAspect="1" noChangeArrowheads="1"/>
          </p:cNvPicPr>
          <p:nvPr/>
        </p:nvPicPr>
        <p:blipFill>
          <a:blip r:embed="rId5" cstate="print"/>
          <a:srcRect/>
          <a:stretch>
            <a:fillRect/>
          </a:stretch>
        </p:blipFill>
        <p:spPr bwMode="auto">
          <a:xfrm>
            <a:off x="827584" y="260648"/>
            <a:ext cx="7664248" cy="5733255"/>
          </a:xfrm>
          <a:prstGeom prst="rect">
            <a:avLst/>
          </a:prstGeom>
          <a:noFill/>
          <a:ln w="9525">
            <a:noFill/>
            <a:miter lim="800000"/>
            <a:headEnd/>
            <a:tailEnd/>
          </a:ln>
        </p:spPr>
      </p:pic>
      <p:sp>
        <p:nvSpPr>
          <p:cNvPr id="6" name="5 CuadroTexto"/>
          <p:cNvSpPr txBox="1"/>
          <p:nvPr/>
        </p:nvSpPr>
        <p:spPr>
          <a:xfrm>
            <a:off x="3851920" y="4221088"/>
            <a:ext cx="4759444" cy="1477328"/>
          </a:xfrm>
          <a:prstGeom prst="rect">
            <a:avLst/>
          </a:prstGeom>
          <a:noFill/>
        </p:spPr>
        <p:txBody>
          <a:bodyPr wrap="none" rtlCol="0">
            <a:spAutoFit/>
          </a:bodyPr>
          <a:lstStyle/>
          <a:p>
            <a:pPr lvl="0">
              <a:buFont typeface="Arial" pitchFamily="34" charset="0"/>
              <a:buChar char="•"/>
            </a:pPr>
            <a:r>
              <a:rPr lang="en-GB" b="1" dirty="0" smtClean="0">
                <a:solidFill>
                  <a:schemeClr val="bg1"/>
                </a:solidFill>
              </a:rPr>
              <a:t> Soil erosion reduction by 90%</a:t>
            </a:r>
          </a:p>
          <a:p>
            <a:pPr lvl="0">
              <a:buFont typeface="Arial" pitchFamily="34" charset="0"/>
              <a:buChar char="•"/>
            </a:pPr>
            <a:r>
              <a:rPr lang="en-US" b="1" dirty="0" smtClean="0">
                <a:solidFill>
                  <a:schemeClr val="bg1"/>
                </a:solidFill>
              </a:rPr>
              <a:t> </a:t>
            </a:r>
            <a:r>
              <a:rPr lang="en-GB" b="1" dirty="0" smtClean="0">
                <a:solidFill>
                  <a:schemeClr val="bg1"/>
                </a:solidFill>
              </a:rPr>
              <a:t>Water evaporation reduction by 70%</a:t>
            </a:r>
          </a:p>
          <a:p>
            <a:pPr lvl="0">
              <a:buFont typeface="Arial" pitchFamily="34" charset="0"/>
              <a:buChar char="•"/>
            </a:pPr>
            <a:r>
              <a:rPr lang="en-GB" b="1" dirty="0" smtClean="0">
                <a:solidFill>
                  <a:schemeClr val="bg1"/>
                </a:solidFill>
              </a:rPr>
              <a:t> More soil biodiversity and biological activity</a:t>
            </a:r>
            <a:endParaRPr lang="en-US" b="1" dirty="0" smtClean="0">
              <a:solidFill>
                <a:schemeClr val="bg1"/>
              </a:solidFill>
            </a:endParaRPr>
          </a:p>
          <a:p>
            <a:pPr lvl="0">
              <a:buFont typeface="Arial" pitchFamily="34" charset="0"/>
              <a:buChar char="•"/>
            </a:pPr>
            <a:r>
              <a:rPr lang="en-US" b="1" dirty="0" smtClean="0">
                <a:solidFill>
                  <a:schemeClr val="bg1"/>
                </a:solidFill>
              </a:rPr>
              <a:t> Use of fossil fuel  reduction by more than 40% </a:t>
            </a:r>
          </a:p>
          <a:p>
            <a:endParaRPr lang="en-US" dirty="0"/>
          </a:p>
        </p:txBody>
      </p:sp>
      <p:sp>
        <p:nvSpPr>
          <p:cNvPr id="7" name="6 CuadroTexto"/>
          <p:cNvSpPr txBox="1"/>
          <p:nvPr/>
        </p:nvSpPr>
        <p:spPr>
          <a:xfrm>
            <a:off x="1259632" y="3861048"/>
            <a:ext cx="1484702" cy="584775"/>
          </a:xfrm>
          <a:prstGeom prst="rect">
            <a:avLst/>
          </a:prstGeom>
          <a:noFill/>
        </p:spPr>
        <p:txBody>
          <a:bodyPr wrap="none" rtlCol="0">
            <a:spAutoFit/>
          </a:bodyPr>
          <a:lstStyle/>
          <a:p>
            <a:r>
              <a:rPr lang="en-US" sz="3200" b="1" dirty="0" smtClean="0">
                <a:solidFill>
                  <a:schemeClr val="bg1"/>
                </a:solidFill>
              </a:rPr>
              <a:t>NO TILL</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4" name="Picture 7"/>
          <p:cNvPicPr>
            <a:picLocks noChangeAspect="1" noChangeArrowheads="1"/>
          </p:cNvPicPr>
          <p:nvPr/>
        </p:nvPicPr>
        <p:blipFill>
          <a:blip r:embed="rId5" cstate="print">
            <a:lum contrast="36000"/>
          </a:blip>
          <a:srcRect/>
          <a:stretch>
            <a:fillRect/>
          </a:stretch>
        </p:blipFill>
        <p:spPr bwMode="auto">
          <a:xfrm>
            <a:off x="611561" y="692696"/>
            <a:ext cx="2140176" cy="1844750"/>
          </a:xfrm>
          <a:prstGeom prst="rect">
            <a:avLst/>
          </a:prstGeom>
          <a:noFill/>
          <a:ln w="9525">
            <a:noFill/>
            <a:miter lim="800000"/>
            <a:headEnd/>
            <a:tailEnd/>
          </a:ln>
        </p:spPr>
      </p:pic>
      <p:pic>
        <p:nvPicPr>
          <p:cNvPr id="5" name="Picture 4"/>
          <p:cNvPicPr>
            <a:picLocks noChangeAspect="1" noChangeArrowheads="1"/>
          </p:cNvPicPr>
          <p:nvPr/>
        </p:nvPicPr>
        <p:blipFill>
          <a:blip r:embed="rId6" cstate="print"/>
          <a:srcRect/>
          <a:stretch>
            <a:fillRect/>
          </a:stretch>
        </p:blipFill>
        <p:spPr bwMode="auto">
          <a:xfrm>
            <a:off x="2771800" y="692696"/>
            <a:ext cx="2140176" cy="1844750"/>
          </a:xfrm>
          <a:prstGeom prst="rect">
            <a:avLst/>
          </a:prstGeom>
          <a:noFill/>
          <a:ln w="9525">
            <a:noFill/>
            <a:miter lim="800000"/>
            <a:headEnd/>
            <a:tailEnd/>
          </a:ln>
        </p:spPr>
      </p:pic>
      <p:sp>
        <p:nvSpPr>
          <p:cNvPr id="8" name="26 CuadroTexto"/>
          <p:cNvSpPr txBox="1">
            <a:spLocks noChangeArrowheads="1"/>
          </p:cNvSpPr>
          <p:nvPr/>
        </p:nvSpPr>
        <p:spPr bwMode="auto">
          <a:xfrm>
            <a:off x="3203848" y="2636912"/>
            <a:ext cx="1296144" cy="646331"/>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s-AR" b="1" dirty="0" smtClean="0">
                <a:solidFill>
                  <a:prstClr val="black"/>
                </a:solidFill>
              </a:rPr>
              <a:t>BALANCED</a:t>
            </a:r>
          </a:p>
          <a:p>
            <a:pPr algn="ctr" fontAlgn="base">
              <a:spcBef>
                <a:spcPct val="0"/>
              </a:spcBef>
              <a:spcAft>
                <a:spcPct val="0"/>
              </a:spcAft>
            </a:pPr>
            <a:r>
              <a:rPr lang="es-AR" b="1" dirty="0" smtClean="0">
                <a:solidFill>
                  <a:prstClr val="black"/>
                </a:solidFill>
              </a:rPr>
              <a:t>NUTRITION</a:t>
            </a:r>
            <a:endParaRPr lang="es-AR" b="1" dirty="0">
              <a:solidFill>
                <a:prstClr val="black"/>
              </a:solidFill>
            </a:endParaRPr>
          </a:p>
        </p:txBody>
      </p:sp>
      <p:sp>
        <p:nvSpPr>
          <p:cNvPr id="9" name="27 CuadroTexto"/>
          <p:cNvSpPr txBox="1">
            <a:spLocks noChangeArrowheads="1"/>
          </p:cNvSpPr>
          <p:nvPr/>
        </p:nvSpPr>
        <p:spPr bwMode="auto">
          <a:xfrm>
            <a:off x="755576" y="2636912"/>
            <a:ext cx="1872208" cy="369332"/>
          </a:xfrm>
          <a:prstGeom prst="rect">
            <a:avLst/>
          </a:prstGeom>
          <a:solidFill>
            <a:schemeClr val="bg1"/>
          </a:solidFill>
          <a:ln w="9525">
            <a:noFill/>
            <a:miter lim="800000"/>
            <a:headEnd/>
            <a:tailEnd/>
          </a:ln>
        </p:spPr>
        <p:txBody>
          <a:bodyPr wrap="square">
            <a:spAutoFit/>
          </a:bodyPr>
          <a:lstStyle/>
          <a:p>
            <a:pPr fontAlgn="base">
              <a:spcBef>
                <a:spcPct val="0"/>
              </a:spcBef>
              <a:spcAft>
                <a:spcPct val="0"/>
              </a:spcAft>
            </a:pPr>
            <a:r>
              <a:rPr lang="es-AR" b="1" dirty="0">
                <a:solidFill>
                  <a:prstClr val="black"/>
                </a:solidFill>
              </a:rPr>
              <a:t>CROP ROTATIONS</a:t>
            </a:r>
          </a:p>
        </p:txBody>
      </p:sp>
      <p:sp>
        <p:nvSpPr>
          <p:cNvPr id="10" name="28 CuadroTexto"/>
          <p:cNvSpPr txBox="1">
            <a:spLocks noChangeArrowheads="1"/>
          </p:cNvSpPr>
          <p:nvPr/>
        </p:nvSpPr>
        <p:spPr bwMode="auto">
          <a:xfrm>
            <a:off x="5148064" y="2636912"/>
            <a:ext cx="1800200" cy="923330"/>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s-AR" b="1" dirty="0">
                <a:solidFill>
                  <a:prstClr val="black"/>
                </a:solidFill>
              </a:rPr>
              <a:t>INTEGRATED PEST MANAGEMENT</a:t>
            </a:r>
          </a:p>
        </p:txBody>
      </p:sp>
      <p:sp>
        <p:nvSpPr>
          <p:cNvPr id="14" name="13 Rectángulo"/>
          <p:cNvSpPr/>
          <p:nvPr/>
        </p:nvSpPr>
        <p:spPr>
          <a:xfrm>
            <a:off x="6858000" y="2492896"/>
            <a:ext cx="2286000" cy="923330"/>
          </a:xfrm>
          <a:prstGeom prst="rect">
            <a:avLst/>
          </a:prstGeom>
        </p:spPr>
        <p:txBody>
          <a:bodyPr>
            <a:spAutoFit/>
          </a:bodyPr>
          <a:lstStyle/>
          <a:p>
            <a:pPr algn="ctr" fontAlgn="base">
              <a:spcBef>
                <a:spcPct val="0"/>
              </a:spcBef>
              <a:spcAft>
                <a:spcPct val="0"/>
              </a:spcAft>
            </a:pPr>
            <a:r>
              <a:rPr lang="es-AR" b="1" dirty="0" smtClean="0">
                <a:solidFill>
                  <a:prstClr val="black"/>
                </a:solidFill>
              </a:rPr>
              <a:t>RESPONSIBLE AGROCHEMICAL MANAGEMENT</a:t>
            </a:r>
            <a:endParaRPr lang="es-AR" b="1" dirty="0">
              <a:solidFill>
                <a:prstClr val="black"/>
              </a:solidFill>
            </a:endParaRPr>
          </a:p>
        </p:txBody>
      </p:sp>
      <p:sp>
        <p:nvSpPr>
          <p:cNvPr id="17" name="16 CuadroTexto"/>
          <p:cNvSpPr txBox="1"/>
          <p:nvPr/>
        </p:nvSpPr>
        <p:spPr>
          <a:xfrm>
            <a:off x="4139952" y="116632"/>
            <a:ext cx="4608512" cy="369332"/>
          </a:xfrm>
          <a:prstGeom prst="rect">
            <a:avLst/>
          </a:prstGeom>
          <a:noFill/>
        </p:spPr>
        <p:txBody>
          <a:bodyPr wrap="square" rtlCol="0">
            <a:spAutoFit/>
          </a:bodyPr>
          <a:lstStyle/>
          <a:p>
            <a:r>
              <a:rPr lang="en-US" b="1" dirty="0" smtClean="0">
                <a:solidFill>
                  <a:prstClr val="black"/>
                </a:solidFill>
              </a:rPr>
              <a:t>NO TILL + GOOD AGRICULTURAL PRACTICES</a:t>
            </a:r>
            <a:endParaRPr lang="en-US" b="1" dirty="0">
              <a:solidFill>
                <a:prstClr val="black"/>
              </a:solidFill>
            </a:endParaRPr>
          </a:p>
        </p:txBody>
      </p:sp>
      <p:sp>
        <p:nvSpPr>
          <p:cNvPr id="18" name="17 CuadroTexto"/>
          <p:cNvSpPr txBox="1"/>
          <p:nvPr/>
        </p:nvSpPr>
        <p:spPr>
          <a:xfrm>
            <a:off x="1043608" y="3933056"/>
            <a:ext cx="6768752" cy="3416320"/>
          </a:xfrm>
          <a:prstGeom prst="rect">
            <a:avLst/>
          </a:prstGeom>
          <a:noFill/>
        </p:spPr>
        <p:txBody>
          <a:bodyPr wrap="square" rtlCol="0">
            <a:spAutoFit/>
          </a:bodyPr>
          <a:lstStyle/>
          <a:p>
            <a:pPr>
              <a:buFont typeface="Arial" pitchFamily="34" charset="0"/>
              <a:buChar char="•"/>
            </a:pPr>
            <a:r>
              <a:rPr lang="en-GB" b="1" dirty="0" smtClean="0">
                <a:solidFill>
                  <a:prstClr val="black"/>
                </a:solidFill>
              </a:rPr>
              <a:t> </a:t>
            </a:r>
            <a:r>
              <a:rPr lang="en-GB" dirty="0" smtClean="0">
                <a:solidFill>
                  <a:prstClr val="black"/>
                </a:solidFill>
              </a:rPr>
              <a:t>Better </a:t>
            </a:r>
            <a:r>
              <a:rPr lang="en-US" dirty="0" smtClean="0">
                <a:solidFill>
                  <a:prstClr val="black"/>
                </a:solidFill>
              </a:rPr>
              <a:t>physical, chemical and biological soil conditions</a:t>
            </a:r>
            <a:endParaRPr lang="en-GB" dirty="0" smtClean="0">
              <a:solidFill>
                <a:prstClr val="black"/>
              </a:solidFill>
            </a:endParaRPr>
          </a:p>
          <a:p>
            <a:pPr>
              <a:buFont typeface="Arial" pitchFamily="34" charset="0"/>
              <a:buChar char="•"/>
            </a:pPr>
            <a:r>
              <a:rPr lang="en-US" dirty="0" smtClean="0">
                <a:solidFill>
                  <a:prstClr val="black"/>
                </a:solidFill>
              </a:rPr>
              <a:t> Increased soil biological activity and biodiversity</a:t>
            </a:r>
          </a:p>
          <a:p>
            <a:pPr>
              <a:buFont typeface="Arial" pitchFamily="34" charset="0"/>
              <a:buChar char="•"/>
            </a:pPr>
            <a:r>
              <a:rPr lang="en-US" dirty="0" smtClean="0">
                <a:solidFill>
                  <a:prstClr val="black"/>
                </a:solidFill>
              </a:rPr>
              <a:t> Improved soil fertility and nutrients cycling</a:t>
            </a:r>
          </a:p>
          <a:p>
            <a:pPr>
              <a:buFont typeface="Arial" pitchFamily="34" charset="0"/>
              <a:buChar char="•"/>
            </a:pPr>
            <a:r>
              <a:rPr lang="en-US" dirty="0" smtClean="0">
                <a:solidFill>
                  <a:prstClr val="black"/>
                </a:solidFill>
              </a:rPr>
              <a:t> Higher water use efficiency (less consumption and  plus storage)</a:t>
            </a:r>
          </a:p>
          <a:p>
            <a:pPr>
              <a:buFont typeface="Arial" pitchFamily="34" charset="0"/>
              <a:buChar char="•"/>
            </a:pPr>
            <a:r>
              <a:rPr lang="en-US" dirty="0" smtClean="0">
                <a:solidFill>
                  <a:prstClr val="black"/>
                </a:solidFill>
              </a:rPr>
              <a:t> Carbon sequestration</a:t>
            </a:r>
            <a:endParaRPr lang="en-GB" dirty="0" smtClean="0">
              <a:solidFill>
                <a:prstClr val="black"/>
              </a:solidFill>
            </a:endParaRPr>
          </a:p>
          <a:p>
            <a:pPr>
              <a:buFont typeface="Arial" pitchFamily="34" charset="0"/>
              <a:buChar char="•"/>
            </a:pPr>
            <a:r>
              <a:rPr lang="en-GB" dirty="0" smtClean="0">
                <a:solidFill>
                  <a:prstClr val="black"/>
                </a:solidFill>
              </a:rPr>
              <a:t> Higher yields and </a:t>
            </a:r>
            <a:r>
              <a:rPr lang="en-GB" dirty="0" err="1" smtClean="0">
                <a:solidFill>
                  <a:prstClr val="black"/>
                </a:solidFill>
              </a:rPr>
              <a:t>i</a:t>
            </a:r>
            <a:r>
              <a:rPr lang="en-US" dirty="0" err="1" smtClean="0">
                <a:solidFill>
                  <a:prstClr val="black"/>
                </a:solidFill>
              </a:rPr>
              <a:t>ncreased</a:t>
            </a:r>
            <a:r>
              <a:rPr lang="en-US" dirty="0" smtClean="0">
                <a:solidFill>
                  <a:prstClr val="black"/>
                </a:solidFill>
              </a:rPr>
              <a:t> yield stability</a:t>
            </a:r>
            <a:endParaRPr lang="en-US" b="1" dirty="0" smtClean="0">
              <a:solidFill>
                <a:prstClr val="black"/>
              </a:solidFill>
            </a:endParaRPr>
          </a:p>
          <a:p>
            <a:endParaRPr lang="en-US" b="1" dirty="0" smtClean="0">
              <a:solidFill>
                <a:prstClr val="black"/>
              </a:solidFill>
            </a:endParaRPr>
          </a:p>
          <a:p>
            <a:r>
              <a:rPr lang="en-US" dirty="0" smtClean="0">
                <a:solidFill>
                  <a:prstClr val="black"/>
                </a:solidFill>
              </a:rPr>
              <a:t> </a:t>
            </a:r>
          </a:p>
          <a:p>
            <a:endParaRPr lang="en-US" dirty="0" smtClean="0">
              <a:solidFill>
                <a:prstClr val="black"/>
              </a:solidFill>
            </a:endParaRPr>
          </a:p>
          <a:p>
            <a:pPr>
              <a:buFont typeface="Arial" pitchFamily="34" charset="0"/>
              <a:buChar char="•"/>
            </a:pPr>
            <a:endParaRPr lang="en-US" b="1" dirty="0" smtClean="0">
              <a:solidFill>
                <a:prstClr val="black"/>
              </a:solidFill>
            </a:endParaRPr>
          </a:p>
          <a:p>
            <a:r>
              <a:rPr lang="en-US" b="1" dirty="0" smtClean="0">
                <a:solidFill>
                  <a:prstClr val="black"/>
                </a:solidFill>
              </a:rPr>
              <a:t> </a:t>
            </a:r>
          </a:p>
          <a:p>
            <a:endParaRPr lang="en-US" dirty="0">
              <a:solidFill>
                <a:prstClr val="black"/>
              </a:solidFill>
            </a:endParaRPr>
          </a:p>
        </p:txBody>
      </p:sp>
      <p:pic>
        <p:nvPicPr>
          <p:cNvPr id="15" name="Picture 3" descr="Screen Capture Professional 92"/>
          <p:cNvPicPr>
            <a:picLocks noChangeAspect="1" noChangeArrowheads="1"/>
          </p:cNvPicPr>
          <p:nvPr/>
        </p:nvPicPr>
        <p:blipFill>
          <a:blip r:embed="rId7" cstate="print"/>
          <a:srcRect/>
          <a:stretch>
            <a:fillRect/>
          </a:stretch>
        </p:blipFill>
        <p:spPr bwMode="auto">
          <a:xfrm>
            <a:off x="7020272" y="620688"/>
            <a:ext cx="2051720" cy="1944216"/>
          </a:xfrm>
          <a:prstGeom prst="rect">
            <a:avLst/>
          </a:prstGeom>
          <a:noFill/>
        </p:spPr>
      </p:pic>
      <p:pic>
        <p:nvPicPr>
          <p:cNvPr id="36866" name="Picture 2" descr="https://encrypted-tbn0.gstatic.com/images?q=tbn:ANd9GcTJKPU_eccR-GzVeM-3jYRY5xyZ4XG3IMcElLneeBsRs3yqesjoHg"/>
          <p:cNvPicPr>
            <a:picLocks noChangeAspect="1" noChangeArrowheads="1"/>
          </p:cNvPicPr>
          <p:nvPr/>
        </p:nvPicPr>
        <p:blipFill>
          <a:blip r:embed="rId8" cstate="print"/>
          <a:srcRect/>
          <a:stretch>
            <a:fillRect/>
          </a:stretch>
        </p:blipFill>
        <p:spPr bwMode="auto">
          <a:xfrm>
            <a:off x="4932040" y="692696"/>
            <a:ext cx="2088232" cy="187220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sp>
        <p:nvSpPr>
          <p:cNvPr id="4" name="Text Box 6"/>
          <p:cNvSpPr txBox="1">
            <a:spLocks noChangeArrowheads="1"/>
          </p:cNvSpPr>
          <p:nvPr/>
        </p:nvSpPr>
        <p:spPr bwMode="auto">
          <a:xfrm>
            <a:off x="755576" y="980728"/>
            <a:ext cx="7848600" cy="4985980"/>
          </a:xfrm>
          <a:prstGeom prst="rect">
            <a:avLst/>
          </a:prstGeom>
          <a:noFill/>
          <a:ln w="9525">
            <a:noFill/>
            <a:miter lim="800000"/>
            <a:headEnd/>
            <a:tailEnd/>
          </a:ln>
        </p:spPr>
        <p:txBody>
          <a:bodyPr>
            <a:spAutoFit/>
          </a:bodyPr>
          <a:lstStyle/>
          <a:p>
            <a:pPr algn="ctr" eaLnBrk="0" hangingPunct="0">
              <a:spcBef>
                <a:spcPct val="50000"/>
              </a:spcBef>
              <a:defRPr/>
            </a:pPr>
            <a:r>
              <a:rPr lang="en-AU" sz="2400" b="1" dirty="0">
                <a:solidFill>
                  <a:srgbClr val="006600"/>
                </a:solidFill>
                <a:latin typeface="Arial" pitchFamily="34" charset="0"/>
                <a:cs typeface="Arial" pitchFamily="34" charset="0"/>
              </a:rPr>
              <a:t>NTS</a:t>
            </a:r>
            <a:r>
              <a:rPr lang="en-AU" sz="2400" b="1" dirty="0">
                <a:solidFill>
                  <a:prstClr val="black"/>
                </a:solidFill>
              </a:rPr>
              <a:t>= No till + GAP + time= </a:t>
            </a:r>
            <a:r>
              <a:rPr lang="en-AU" sz="2400" b="1" dirty="0" smtClean="0">
                <a:solidFill>
                  <a:prstClr val="black"/>
                </a:solidFill>
              </a:rPr>
              <a:t>Sustainability</a:t>
            </a:r>
            <a:endParaRPr lang="en-AU" sz="2400" b="1" dirty="0">
              <a:solidFill>
                <a:prstClr val="black"/>
              </a:solidFill>
            </a:endParaRPr>
          </a:p>
          <a:p>
            <a:pPr algn="ctr" eaLnBrk="0" hangingPunct="0">
              <a:spcBef>
                <a:spcPct val="50000"/>
              </a:spcBef>
              <a:defRPr/>
            </a:pPr>
            <a:r>
              <a:rPr lang="en-AU" sz="2400" b="1" dirty="0">
                <a:solidFill>
                  <a:srgbClr val="C00000"/>
                </a:solidFill>
              </a:rPr>
              <a:t>No + </a:t>
            </a:r>
            <a:r>
              <a:rPr lang="en-AU" sz="2400" b="1" dirty="0">
                <a:solidFill>
                  <a:srgbClr val="006600"/>
                </a:solidFill>
              </a:rPr>
              <a:t>Yes + Yes</a:t>
            </a:r>
            <a:r>
              <a:rPr lang="en-AU" sz="2400" b="1" dirty="0">
                <a:solidFill>
                  <a:srgbClr val="C00000"/>
                </a:solidFill>
              </a:rPr>
              <a:t>= No</a:t>
            </a:r>
          </a:p>
          <a:p>
            <a:pPr algn="ctr" eaLnBrk="0" hangingPunct="0">
              <a:spcBef>
                <a:spcPct val="50000"/>
              </a:spcBef>
              <a:defRPr/>
            </a:pPr>
            <a:r>
              <a:rPr lang="en-AU" sz="2400" b="1" dirty="0">
                <a:solidFill>
                  <a:srgbClr val="006600"/>
                </a:solidFill>
              </a:rPr>
              <a:t>Yes + Yes</a:t>
            </a:r>
            <a:r>
              <a:rPr lang="en-AU" sz="2400" b="1" dirty="0">
                <a:solidFill>
                  <a:srgbClr val="C00000"/>
                </a:solidFill>
              </a:rPr>
              <a:t> + No= No</a:t>
            </a:r>
          </a:p>
          <a:p>
            <a:pPr algn="ctr" eaLnBrk="0" hangingPunct="0">
              <a:spcBef>
                <a:spcPct val="50000"/>
              </a:spcBef>
              <a:defRPr/>
            </a:pPr>
            <a:r>
              <a:rPr lang="en-AU" sz="2400" b="1" dirty="0">
                <a:solidFill>
                  <a:srgbClr val="006600"/>
                </a:solidFill>
              </a:rPr>
              <a:t>Yes +</a:t>
            </a:r>
            <a:r>
              <a:rPr lang="en-AU" sz="2400" b="1" dirty="0">
                <a:solidFill>
                  <a:srgbClr val="C00000"/>
                </a:solidFill>
              </a:rPr>
              <a:t> No + </a:t>
            </a:r>
            <a:r>
              <a:rPr lang="en-AU" sz="2400" b="1" dirty="0">
                <a:solidFill>
                  <a:srgbClr val="006600"/>
                </a:solidFill>
              </a:rPr>
              <a:t>Yes</a:t>
            </a:r>
            <a:r>
              <a:rPr lang="en-AU" sz="2400" b="1" dirty="0">
                <a:solidFill>
                  <a:srgbClr val="C00000"/>
                </a:solidFill>
              </a:rPr>
              <a:t>= No</a:t>
            </a:r>
          </a:p>
          <a:p>
            <a:pPr algn="ctr" eaLnBrk="0" hangingPunct="0">
              <a:spcBef>
                <a:spcPct val="50000"/>
              </a:spcBef>
              <a:defRPr/>
            </a:pPr>
            <a:r>
              <a:rPr lang="en-AU" sz="2400" b="1" dirty="0">
                <a:solidFill>
                  <a:srgbClr val="006600"/>
                </a:solidFill>
                <a:latin typeface="Arial" charset="0"/>
              </a:rPr>
              <a:t>Yes + Yes + Yes= Yes       </a:t>
            </a:r>
          </a:p>
          <a:p>
            <a:pPr algn="ctr" eaLnBrk="0" hangingPunct="0">
              <a:spcBef>
                <a:spcPct val="50000"/>
              </a:spcBef>
              <a:defRPr/>
            </a:pPr>
            <a:r>
              <a:rPr lang="en-AU" sz="2800" b="1" dirty="0" smtClean="0">
                <a:solidFill>
                  <a:srgbClr val="009900"/>
                </a:solidFill>
              </a:rPr>
              <a:t>SUSTAINABILITY</a:t>
            </a:r>
          </a:p>
          <a:p>
            <a:pPr algn="ctr" eaLnBrk="0" hangingPunct="0">
              <a:spcBef>
                <a:spcPct val="50000"/>
              </a:spcBef>
              <a:defRPr/>
            </a:pPr>
            <a:endParaRPr lang="en-AU" sz="2400" b="1" dirty="0" smtClean="0">
              <a:solidFill>
                <a:prstClr val="black"/>
              </a:solidFill>
            </a:endParaRPr>
          </a:p>
          <a:p>
            <a:pPr algn="ctr" eaLnBrk="0" hangingPunct="0">
              <a:spcBef>
                <a:spcPct val="50000"/>
              </a:spcBef>
              <a:defRPr/>
            </a:pPr>
            <a:r>
              <a:rPr lang="en-AU" sz="2400" b="1" dirty="0" smtClean="0">
                <a:solidFill>
                  <a:prstClr val="black"/>
                </a:solidFill>
              </a:rPr>
              <a:t>Visual and Lab indicators</a:t>
            </a:r>
          </a:p>
          <a:p>
            <a:pPr algn="ctr" eaLnBrk="0" hangingPunct="0">
              <a:spcBef>
                <a:spcPct val="50000"/>
              </a:spcBef>
              <a:defRPr/>
            </a:pPr>
            <a:endParaRPr lang="en-AU" sz="2400" b="1" dirty="0">
              <a:solidFill>
                <a:prstClr val="black"/>
              </a:solidFill>
            </a:endParaRPr>
          </a:p>
        </p:txBody>
      </p:sp>
      <p:sp>
        <p:nvSpPr>
          <p:cNvPr id="5" name="4 Flecha abajo"/>
          <p:cNvSpPr/>
          <p:nvPr/>
        </p:nvSpPr>
        <p:spPr>
          <a:xfrm>
            <a:off x="467544" y="836712"/>
            <a:ext cx="1584325" cy="41757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s-AR" b="1" dirty="0" err="1">
                <a:solidFill>
                  <a:prstClr val="white"/>
                </a:solidFill>
              </a:rPr>
              <a:t>NoTill</a:t>
            </a:r>
            <a:endParaRPr lang="es-AR" b="1" dirty="0">
              <a:solidFill>
                <a:prstClr val="white"/>
              </a:solidFill>
            </a:endParaRPr>
          </a:p>
          <a:p>
            <a:pPr algn="ctr" fontAlgn="base">
              <a:spcBef>
                <a:spcPct val="0"/>
              </a:spcBef>
              <a:spcAft>
                <a:spcPct val="0"/>
              </a:spcAft>
              <a:defRPr/>
            </a:pPr>
            <a:endParaRPr lang="es-AR" dirty="0">
              <a:solidFill>
                <a:prstClr val="white"/>
              </a:solidFill>
            </a:endParaRPr>
          </a:p>
          <a:p>
            <a:pPr algn="ctr" fontAlgn="base">
              <a:spcBef>
                <a:spcPct val="0"/>
              </a:spcBef>
              <a:spcAft>
                <a:spcPct val="0"/>
              </a:spcAft>
              <a:defRPr/>
            </a:pPr>
            <a:r>
              <a:rPr lang="es-AR" sz="2000" b="1" dirty="0">
                <a:solidFill>
                  <a:prstClr val="white"/>
                </a:solidFill>
              </a:rPr>
              <a:t>E</a:t>
            </a:r>
          </a:p>
          <a:p>
            <a:pPr algn="ctr" fontAlgn="base">
              <a:spcBef>
                <a:spcPct val="0"/>
              </a:spcBef>
              <a:spcAft>
                <a:spcPct val="0"/>
              </a:spcAft>
              <a:defRPr/>
            </a:pPr>
            <a:r>
              <a:rPr lang="es-AR" sz="2000" b="1" dirty="0">
                <a:solidFill>
                  <a:prstClr val="white"/>
                </a:solidFill>
              </a:rPr>
              <a:t>V</a:t>
            </a:r>
          </a:p>
          <a:p>
            <a:pPr algn="ctr" fontAlgn="base">
              <a:spcBef>
                <a:spcPct val="0"/>
              </a:spcBef>
              <a:spcAft>
                <a:spcPct val="0"/>
              </a:spcAft>
              <a:defRPr/>
            </a:pPr>
            <a:r>
              <a:rPr lang="es-AR" sz="2000" b="1" dirty="0">
                <a:solidFill>
                  <a:prstClr val="white"/>
                </a:solidFill>
              </a:rPr>
              <a:t>O</a:t>
            </a:r>
          </a:p>
          <a:p>
            <a:pPr algn="ctr" fontAlgn="base">
              <a:spcBef>
                <a:spcPct val="0"/>
              </a:spcBef>
              <a:spcAft>
                <a:spcPct val="0"/>
              </a:spcAft>
              <a:defRPr/>
            </a:pPr>
            <a:r>
              <a:rPr lang="es-AR" sz="2000" b="1" dirty="0">
                <a:solidFill>
                  <a:prstClr val="white"/>
                </a:solidFill>
              </a:rPr>
              <a:t>L</a:t>
            </a:r>
          </a:p>
          <a:p>
            <a:pPr algn="ctr" fontAlgn="base">
              <a:spcBef>
                <a:spcPct val="0"/>
              </a:spcBef>
              <a:spcAft>
                <a:spcPct val="0"/>
              </a:spcAft>
              <a:defRPr/>
            </a:pPr>
            <a:r>
              <a:rPr lang="es-AR" sz="2000" b="1" dirty="0">
                <a:solidFill>
                  <a:prstClr val="white"/>
                </a:solidFill>
              </a:rPr>
              <a:t>U</a:t>
            </a:r>
          </a:p>
          <a:p>
            <a:pPr algn="ctr" fontAlgn="base">
              <a:spcBef>
                <a:spcPct val="0"/>
              </a:spcBef>
              <a:spcAft>
                <a:spcPct val="0"/>
              </a:spcAft>
              <a:defRPr/>
            </a:pPr>
            <a:r>
              <a:rPr lang="es-AR" sz="2000" b="1" dirty="0">
                <a:solidFill>
                  <a:prstClr val="white"/>
                </a:solidFill>
              </a:rPr>
              <a:t>T</a:t>
            </a:r>
          </a:p>
          <a:p>
            <a:pPr algn="ctr" fontAlgn="base">
              <a:spcBef>
                <a:spcPct val="0"/>
              </a:spcBef>
              <a:spcAft>
                <a:spcPct val="0"/>
              </a:spcAft>
              <a:defRPr/>
            </a:pPr>
            <a:r>
              <a:rPr lang="es-AR" sz="2000" b="1" dirty="0">
                <a:solidFill>
                  <a:prstClr val="white"/>
                </a:solidFill>
              </a:rPr>
              <a:t>I</a:t>
            </a:r>
          </a:p>
          <a:p>
            <a:pPr algn="ctr" fontAlgn="base">
              <a:spcBef>
                <a:spcPct val="0"/>
              </a:spcBef>
              <a:spcAft>
                <a:spcPct val="0"/>
              </a:spcAft>
              <a:defRPr/>
            </a:pPr>
            <a:r>
              <a:rPr lang="es-AR" sz="2000" b="1" dirty="0">
                <a:solidFill>
                  <a:prstClr val="white"/>
                </a:solidFill>
              </a:rPr>
              <a:t>O</a:t>
            </a:r>
          </a:p>
          <a:p>
            <a:pPr algn="ctr" fontAlgn="base">
              <a:spcBef>
                <a:spcPct val="0"/>
              </a:spcBef>
              <a:spcAft>
                <a:spcPct val="0"/>
              </a:spcAft>
              <a:defRPr/>
            </a:pPr>
            <a:r>
              <a:rPr lang="es-AR" sz="2000" b="1" dirty="0">
                <a:solidFill>
                  <a:prstClr val="white"/>
                </a:solidFill>
              </a:rPr>
              <a:t>N</a:t>
            </a:r>
          </a:p>
        </p:txBody>
      </p:sp>
      <p:sp>
        <p:nvSpPr>
          <p:cNvPr id="6" name="5 CuadroTexto"/>
          <p:cNvSpPr txBox="1"/>
          <p:nvPr/>
        </p:nvSpPr>
        <p:spPr>
          <a:xfrm>
            <a:off x="3707904" y="0"/>
            <a:ext cx="5364088" cy="523220"/>
          </a:xfrm>
          <a:prstGeom prst="rect">
            <a:avLst/>
          </a:prstGeom>
          <a:noFill/>
        </p:spPr>
        <p:txBody>
          <a:bodyPr wrap="square" rtlCol="0">
            <a:spAutoFit/>
          </a:bodyPr>
          <a:lstStyle/>
          <a:p>
            <a:pPr algn="ctr" eaLnBrk="0" hangingPunct="0">
              <a:spcBef>
                <a:spcPct val="50000"/>
              </a:spcBef>
              <a:defRPr/>
            </a:pPr>
            <a:r>
              <a:rPr lang="en-AU" sz="2800" b="1" dirty="0" smtClean="0">
                <a:solidFill>
                  <a:srgbClr val="009900"/>
                </a:solidFill>
              </a:rPr>
              <a:t>SUSTAINABILITY, a simple equation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0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3000"/>
                                  </p:stCondLst>
                                  <p:childTnLst>
                                    <p:set>
                                      <p:cBhvr>
                                        <p:cTn id="12" dur="1" fill="hold">
                                          <p:stCondLst>
                                            <p:cond delay="9"/>
                                          </p:stCondLst>
                                        </p:cTn>
                                        <p:tgtEl>
                                          <p:spTgt spid="4">
                                            <p:txEl>
                                              <p:pRg st="2" end="2"/>
                                            </p:txEl>
                                          </p:spTgt>
                                        </p:tgtEl>
                                        <p:attrNameLst>
                                          <p:attrName>style.visibility</p:attrName>
                                        </p:attrNameLst>
                                      </p:cBhvr>
                                      <p:to>
                                        <p:strVal val="visible"/>
                                      </p:to>
                                    </p:set>
                                  </p:childTnLst>
                                </p:cTn>
                              </p:par>
                            </p:childTnLst>
                          </p:cTn>
                        </p:par>
                        <p:par>
                          <p:cTn id="13" fill="hold">
                            <p:stCondLst>
                              <p:cond delay="6010"/>
                            </p:stCondLst>
                            <p:childTnLst>
                              <p:par>
                                <p:cTn id="14" presetID="1" presetClass="entr" presetSubtype="0" fill="hold" nodeType="afterEffect">
                                  <p:stCondLst>
                                    <p:cond delay="30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lstStyle/>
          <a:p>
            <a:endParaRPr lang="en-US"/>
          </a:p>
        </p:txBody>
      </p:sp>
      <p:pic>
        <p:nvPicPr>
          <p:cNvPr id="4" name="Picture 2" descr="C:\Documents and Settings\Cesar Belloso\Mis documentos\Mis documentos\Asesoramiento\AUSA\AUSA 2015\Superficie cultivable.JPG"/>
          <p:cNvPicPr>
            <a:picLocks noChangeAspect="1" noChangeArrowheads="1"/>
          </p:cNvPicPr>
          <p:nvPr/>
        </p:nvPicPr>
        <p:blipFill>
          <a:blip r:embed="rId3" cstate="print"/>
          <a:srcRect/>
          <a:stretch>
            <a:fillRect/>
          </a:stretch>
        </p:blipFill>
        <p:spPr bwMode="auto">
          <a:xfrm>
            <a:off x="0" y="0"/>
            <a:ext cx="9144000" cy="6859800"/>
          </a:xfrm>
          <a:prstGeom prst="rect">
            <a:avLst/>
          </a:prstGeom>
          <a:noFill/>
        </p:spPr>
      </p:pic>
      <p:sp>
        <p:nvSpPr>
          <p:cNvPr id="5" name="4 CuadroTexto"/>
          <p:cNvSpPr txBox="1"/>
          <p:nvPr/>
        </p:nvSpPr>
        <p:spPr>
          <a:xfrm>
            <a:off x="2483768" y="2852936"/>
            <a:ext cx="1305165" cy="461665"/>
          </a:xfrm>
          <a:prstGeom prst="rect">
            <a:avLst/>
          </a:prstGeom>
          <a:noFill/>
        </p:spPr>
        <p:txBody>
          <a:bodyPr wrap="none" rtlCol="0">
            <a:spAutoFit/>
          </a:bodyPr>
          <a:lstStyle/>
          <a:p>
            <a:pPr fontAlgn="base">
              <a:spcBef>
                <a:spcPct val="0"/>
              </a:spcBef>
              <a:spcAft>
                <a:spcPct val="0"/>
              </a:spcAft>
            </a:pPr>
            <a:r>
              <a:rPr lang="es-MX" sz="2400" b="1" dirty="0" smtClean="0">
                <a:solidFill>
                  <a:srgbClr val="0070C0"/>
                </a:solidFill>
                <a:latin typeface="Arial" charset="0"/>
              </a:rPr>
              <a:t>&lt;8% NT</a:t>
            </a:r>
            <a:endParaRPr lang="es-AR" sz="2400" b="1" dirty="0">
              <a:solidFill>
                <a:srgbClr val="0070C0"/>
              </a:solidFill>
              <a:latin typeface="Arial" charset="0"/>
            </a:endParaRPr>
          </a:p>
        </p:txBody>
      </p:sp>
      <p:cxnSp>
        <p:nvCxnSpPr>
          <p:cNvPr id="6" name="5 Conector recto de flecha"/>
          <p:cNvCxnSpPr/>
          <p:nvPr/>
        </p:nvCxnSpPr>
        <p:spPr>
          <a:xfrm flipV="1">
            <a:off x="3779912" y="3140968"/>
            <a:ext cx="2952000"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7" name="Rectangle 13"/>
          <p:cNvSpPr>
            <a:spLocks noChangeArrowheads="1"/>
          </p:cNvSpPr>
          <p:nvPr/>
        </p:nvSpPr>
        <p:spPr bwMode="auto">
          <a:xfrm>
            <a:off x="0" y="0"/>
            <a:ext cx="9144000" cy="1340768"/>
          </a:xfrm>
          <a:prstGeom prst="roundRect">
            <a:avLst/>
          </a:prstGeom>
          <a:ln>
            <a:solidFill>
              <a:srgbClr val="006600"/>
            </a:solidFill>
          </a:ln>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wrap="none" anchor="ctr"/>
          <a:lstStyle/>
          <a:p>
            <a:pPr algn="ctr"/>
            <a:r>
              <a:rPr lang="es-ES" sz="3600" b="1" dirty="0" err="1" smtClean="0">
                <a:solidFill>
                  <a:srgbClr val="006600"/>
                </a:solidFill>
              </a:rPr>
              <a:t>If</a:t>
            </a:r>
            <a:r>
              <a:rPr lang="es-ES" sz="3600" b="1" dirty="0" smtClean="0">
                <a:solidFill>
                  <a:srgbClr val="006600"/>
                </a:solidFill>
              </a:rPr>
              <a:t> </a:t>
            </a:r>
            <a:r>
              <a:rPr lang="es-ES" sz="3600" b="1" dirty="0" err="1" smtClean="0">
                <a:solidFill>
                  <a:srgbClr val="006600"/>
                </a:solidFill>
              </a:rPr>
              <a:t>this</a:t>
            </a:r>
            <a:r>
              <a:rPr lang="es-ES" sz="3600" b="1" dirty="0" smtClean="0">
                <a:solidFill>
                  <a:srgbClr val="006600"/>
                </a:solidFill>
              </a:rPr>
              <a:t> </a:t>
            </a:r>
            <a:r>
              <a:rPr lang="es-ES" sz="3600" b="1" dirty="0" err="1" smtClean="0">
                <a:solidFill>
                  <a:srgbClr val="006600"/>
                </a:solidFill>
              </a:rPr>
              <a:t>was</a:t>
            </a:r>
            <a:r>
              <a:rPr lang="es-ES" sz="3600" b="1" dirty="0" smtClean="0">
                <a:solidFill>
                  <a:srgbClr val="006600"/>
                </a:solidFill>
              </a:rPr>
              <a:t> </a:t>
            </a:r>
            <a:r>
              <a:rPr lang="es-ES" sz="3600" b="1" dirty="0" err="1" smtClean="0">
                <a:solidFill>
                  <a:srgbClr val="006600"/>
                </a:solidFill>
              </a:rPr>
              <a:t>the</a:t>
            </a:r>
            <a:r>
              <a:rPr lang="es-ES" sz="3600" b="1" dirty="0" smtClean="0">
                <a:solidFill>
                  <a:srgbClr val="006600"/>
                </a:solidFill>
              </a:rPr>
              <a:t> </a:t>
            </a:r>
            <a:r>
              <a:rPr lang="es-ES" sz="3600" b="1" dirty="0" err="1" smtClean="0">
                <a:solidFill>
                  <a:srgbClr val="006600"/>
                </a:solidFill>
              </a:rPr>
              <a:t>Earth</a:t>
            </a:r>
            <a:endParaRPr lang="es-ES" sz="3600" b="1" dirty="0" smtClean="0">
              <a:solidFill>
                <a:srgbClr val="006600"/>
              </a:solidFill>
            </a:endParaRPr>
          </a:p>
          <a:p>
            <a:pPr algn="ctr"/>
            <a:r>
              <a:rPr lang="es-ES" sz="3600" b="1" dirty="0" smtClean="0">
                <a:solidFill>
                  <a:srgbClr val="006600"/>
                </a:solidFill>
              </a:rPr>
              <a:t>(total </a:t>
            </a:r>
            <a:r>
              <a:rPr lang="es-ES" sz="3600" b="1" dirty="0" err="1" smtClean="0">
                <a:solidFill>
                  <a:srgbClr val="006600"/>
                </a:solidFill>
              </a:rPr>
              <a:t>area</a:t>
            </a:r>
            <a:r>
              <a:rPr lang="es-ES" sz="3600" b="1" dirty="0" smtClean="0">
                <a:solidFill>
                  <a:srgbClr val="006600"/>
                </a:solidFill>
              </a:rPr>
              <a:t> 50,9 </a:t>
            </a:r>
            <a:r>
              <a:rPr lang="es-ES" sz="3600" b="1" dirty="0" err="1" smtClean="0">
                <a:solidFill>
                  <a:srgbClr val="006600"/>
                </a:solidFill>
              </a:rPr>
              <a:t>billions</a:t>
            </a:r>
            <a:r>
              <a:rPr lang="es-ES" sz="3600" b="1" dirty="0" smtClean="0">
                <a:solidFill>
                  <a:srgbClr val="006600"/>
                </a:solidFill>
              </a:rPr>
              <a:t> of </a:t>
            </a:r>
            <a:r>
              <a:rPr lang="es-ES" sz="3600" b="1" dirty="0" err="1" smtClean="0">
                <a:solidFill>
                  <a:srgbClr val="006600"/>
                </a:solidFill>
              </a:rPr>
              <a:t>hectares</a:t>
            </a:r>
            <a:r>
              <a:rPr lang="es-ES" sz="3600" b="1" dirty="0" smtClean="0">
                <a:solidFill>
                  <a:srgbClr val="006600"/>
                </a:solidFill>
              </a:rPr>
              <a:t>)</a:t>
            </a:r>
            <a:endParaRPr lang="es-ES" sz="3600" b="1" dirty="0">
              <a:solidFill>
                <a:srgbClr val="006600"/>
              </a:solidFill>
            </a:endParaRPr>
          </a:p>
          <a:p>
            <a:pPr algn="ctr"/>
            <a:endParaRPr lang="es-MX" dirty="0">
              <a:solidFill>
                <a:srgbClr val="006600"/>
              </a:solidFill>
            </a:endParaRPr>
          </a:p>
        </p:txBody>
      </p:sp>
      <p:sp>
        <p:nvSpPr>
          <p:cNvPr id="10" name="9 CuadroTexto"/>
          <p:cNvSpPr txBox="1"/>
          <p:nvPr/>
        </p:nvSpPr>
        <p:spPr>
          <a:xfrm>
            <a:off x="0" y="2564904"/>
            <a:ext cx="2922403" cy="1200329"/>
          </a:xfrm>
          <a:prstGeom prst="rect">
            <a:avLst/>
          </a:prstGeom>
          <a:noFill/>
        </p:spPr>
        <p:txBody>
          <a:bodyPr wrap="none" rtlCol="0">
            <a:spAutoFit/>
          </a:bodyPr>
          <a:lstStyle/>
          <a:p>
            <a:r>
              <a:rPr lang="en-US" sz="2400" b="1" dirty="0" smtClean="0">
                <a:solidFill>
                  <a:srgbClr val="009900"/>
                </a:solidFill>
              </a:rPr>
              <a:t>+ 75 % in AMERICA</a:t>
            </a:r>
          </a:p>
          <a:p>
            <a:endParaRPr lang="en-US" sz="2400" b="1" dirty="0" smtClean="0">
              <a:solidFill>
                <a:srgbClr val="009900"/>
              </a:solidFill>
            </a:endParaRPr>
          </a:p>
          <a:p>
            <a:r>
              <a:rPr lang="en-US" sz="2400" b="1" dirty="0" smtClean="0">
                <a:solidFill>
                  <a:srgbClr val="009900"/>
                </a:solidFill>
              </a:rPr>
              <a:t>(60 % South America)</a:t>
            </a:r>
            <a:endParaRPr lang="en-US" sz="2400" b="1" dirty="0">
              <a:solidFill>
                <a:srgbClr val="009900"/>
              </a:solidFill>
            </a:endParaRPr>
          </a:p>
        </p:txBody>
      </p:sp>
      <p:sp>
        <p:nvSpPr>
          <p:cNvPr id="12" name="Rectangle 13"/>
          <p:cNvSpPr>
            <a:spLocks noChangeArrowheads="1"/>
          </p:cNvSpPr>
          <p:nvPr/>
        </p:nvSpPr>
        <p:spPr bwMode="auto">
          <a:xfrm>
            <a:off x="0" y="5517232"/>
            <a:ext cx="9144000" cy="1008112"/>
          </a:xfrm>
          <a:prstGeom prst="roundRect">
            <a:avLst/>
          </a:prstGeom>
          <a:solidFill>
            <a:srgbClr val="00CC00"/>
          </a:solidFill>
          <a:ln>
            <a:solidFill>
              <a:srgbClr val="006600"/>
            </a:solidFill>
          </a:ln>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wrap="none" anchor="ctr"/>
          <a:lstStyle/>
          <a:p>
            <a:pPr algn="ctr"/>
            <a:endParaRPr lang="es-ES" sz="2800" b="1" dirty="0" smtClean="0">
              <a:solidFill>
                <a:srgbClr val="006600"/>
              </a:solidFill>
            </a:endParaRPr>
          </a:p>
          <a:p>
            <a:pPr algn="ctr"/>
            <a:r>
              <a:rPr lang="es-ES" sz="2800" b="1" dirty="0" smtClean="0">
                <a:solidFill>
                  <a:schemeClr val="bg1"/>
                </a:solidFill>
              </a:rPr>
              <a:t>Global </a:t>
            </a:r>
            <a:r>
              <a:rPr lang="es-ES" sz="2800" b="1" dirty="0" err="1" smtClean="0">
                <a:solidFill>
                  <a:schemeClr val="bg1"/>
                </a:solidFill>
              </a:rPr>
              <a:t>agricultural</a:t>
            </a:r>
            <a:r>
              <a:rPr lang="es-ES" sz="2800" b="1" dirty="0" smtClean="0">
                <a:solidFill>
                  <a:schemeClr val="bg1"/>
                </a:solidFill>
              </a:rPr>
              <a:t> </a:t>
            </a:r>
            <a:r>
              <a:rPr lang="es-ES" sz="2800" b="1" dirty="0" err="1" smtClean="0">
                <a:solidFill>
                  <a:schemeClr val="bg1"/>
                </a:solidFill>
              </a:rPr>
              <a:t>area</a:t>
            </a:r>
            <a:endParaRPr lang="es-ES" sz="2800" b="1" dirty="0" smtClean="0">
              <a:solidFill>
                <a:schemeClr val="bg1"/>
              </a:solidFill>
            </a:endParaRPr>
          </a:p>
          <a:p>
            <a:pPr algn="ctr"/>
            <a:r>
              <a:rPr lang="es-ES" sz="2800" b="1" dirty="0" smtClean="0">
                <a:solidFill>
                  <a:schemeClr val="bg1"/>
                </a:solidFill>
              </a:rPr>
              <a:t>(1,5 </a:t>
            </a:r>
            <a:r>
              <a:rPr lang="es-ES" sz="2800" b="1" dirty="0" err="1" smtClean="0">
                <a:solidFill>
                  <a:schemeClr val="bg1"/>
                </a:solidFill>
              </a:rPr>
              <a:t>billions</a:t>
            </a:r>
            <a:r>
              <a:rPr lang="es-ES" sz="2800" b="1" dirty="0" smtClean="0">
                <a:solidFill>
                  <a:schemeClr val="bg1"/>
                </a:solidFill>
              </a:rPr>
              <a:t> of </a:t>
            </a:r>
            <a:r>
              <a:rPr lang="es-ES" sz="2800" b="1" dirty="0" err="1" smtClean="0">
                <a:solidFill>
                  <a:schemeClr val="bg1"/>
                </a:solidFill>
              </a:rPr>
              <a:t>hectares</a:t>
            </a:r>
            <a:r>
              <a:rPr lang="es-ES" sz="2800" b="1" dirty="0" smtClean="0">
                <a:solidFill>
                  <a:schemeClr val="bg1"/>
                </a:solidFill>
              </a:rPr>
              <a:t> </a:t>
            </a:r>
            <a:r>
              <a:rPr lang="en-US" sz="2800" b="1" dirty="0" smtClean="0">
                <a:solidFill>
                  <a:schemeClr val="bg1"/>
                </a:solidFill>
              </a:rPr>
              <a:t>~ 3%</a:t>
            </a:r>
            <a:r>
              <a:rPr lang="es-ES" sz="2800" b="1" dirty="0" smtClean="0">
                <a:solidFill>
                  <a:schemeClr val="bg1"/>
                </a:solidFill>
              </a:rPr>
              <a:t>)</a:t>
            </a:r>
            <a:endParaRPr lang="es-ES" sz="2800" b="1" dirty="0">
              <a:solidFill>
                <a:schemeClr val="bg1"/>
              </a:solidFill>
            </a:endParaRPr>
          </a:p>
          <a:p>
            <a:pPr algn="ctr"/>
            <a:endParaRPr lang="es-MX" dirty="0">
              <a:solidFill>
                <a:srgbClr val="00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4" name="Picture 2" descr="http://t2.gstatic.com/images?q=tbn:ANd9GcR4jb5BoziWTgimMxoZNCo7zbqv3RLBOZpx6sCDVsoiol1nfRDARMaa8O9u"/>
          <p:cNvPicPr>
            <a:picLocks noChangeAspect="1" noChangeArrowheads="1"/>
          </p:cNvPicPr>
          <p:nvPr/>
        </p:nvPicPr>
        <p:blipFill>
          <a:blip r:embed="rId5" cstate="print"/>
          <a:srcRect/>
          <a:stretch>
            <a:fillRect/>
          </a:stretch>
        </p:blipFill>
        <p:spPr bwMode="auto">
          <a:xfrm>
            <a:off x="5436096" y="836712"/>
            <a:ext cx="3436937" cy="3249612"/>
          </a:xfrm>
          <a:prstGeom prst="rect">
            <a:avLst/>
          </a:prstGeom>
          <a:noFill/>
          <a:ln w="9525">
            <a:noFill/>
            <a:miter lim="800000"/>
            <a:headEnd/>
            <a:tailEnd/>
          </a:ln>
        </p:spPr>
      </p:pic>
      <p:pic>
        <p:nvPicPr>
          <p:cNvPr id="5" name="Picture 6" descr="http://t1.gstatic.com/images?q=tbn:ANd9GcQ03QiykGgoRHtQ4UXRBrL9cg1G6bArWnXclrph9cOsiEoronSq"/>
          <p:cNvPicPr>
            <a:picLocks noChangeAspect="1" noChangeArrowheads="1"/>
          </p:cNvPicPr>
          <p:nvPr/>
        </p:nvPicPr>
        <p:blipFill>
          <a:blip r:embed="rId6" cstate="print"/>
          <a:srcRect/>
          <a:stretch>
            <a:fillRect/>
          </a:stretch>
        </p:blipFill>
        <p:spPr bwMode="auto">
          <a:xfrm>
            <a:off x="683568" y="3717032"/>
            <a:ext cx="2295525" cy="1990725"/>
          </a:xfrm>
          <a:prstGeom prst="rect">
            <a:avLst/>
          </a:prstGeom>
          <a:noFill/>
          <a:ln w="9525">
            <a:noFill/>
            <a:miter lim="800000"/>
            <a:headEnd/>
            <a:tailEnd/>
          </a:ln>
        </p:spPr>
      </p:pic>
      <p:pic>
        <p:nvPicPr>
          <p:cNvPr id="6" name="Picture 2" descr="http://bio1510.biology.gatech.edu/wp-content/uploads/2011/11/1052DNA.jp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203848" y="692696"/>
            <a:ext cx="4094162" cy="3744912"/>
          </a:xfrm>
          <a:prstGeom prst="rect">
            <a:avLst/>
          </a:prstGeom>
          <a:noFill/>
          <a:ln w="9525">
            <a:noFill/>
            <a:miter lim="800000"/>
            <a:headEnd/>
            <a:tailEnd/>
          </a:ln>
        </p:spPr>
      </p:pic>
      <p:sp>
        <p:nvSpPr>
          <p:cNvPr id="7" name="1 Título"/>
          <p:cNvSpPr txBox="1">
            <a:spLocks/>
          </p:cNvSpPr>
          <p:nvPr/>
        </p:nvSpPr>
        <p:spPr bwMode="auto">
          <a:xfrm>
            <a:off x="3923928" y="-99392"/>
            <a:ext cx="4897438" cy="1070992"/>
          </a:xfrm>
          <a:prstGeom prst="rect">
            <a:avLst/>
          </a:prstGeom>
          <a:noFill/>
          <a:ln w="9525">
            <a:noFill/>
            <a:miter lim="800000"/>
            <a:headEnd/>
            <a:tailEnd/>
          </a:ln>
        </p:spPr>
        <p:txBody>
          <a:bodyPr/>
          <a:lstStyle/>
          <a:p>
            <a:pPr eaLnBrk="0" hangingPunct="0">
              <a:buSzPct val="100000"/>
            </a:pPr>
            <a:r>
              <a:rPr lang="es-AR" sz="4400" b="1" dirty="0">
                <a:solidFill>
                  <a:srgbClr val="577600"/>
                </a:solidFill>
                <a:latin typeface="Calibri" pitchFamily="34" charset="0"/>
                <a:ea typeface="Calibri" pitchFamily="34" charset="0"/>
                <a:cs typeface="Calibri" pitchFamily="34" charset="0"/>
              </a:rPr>
              <a:t>BIOTECHNOLOGY</a:t>
            </a:r>
          </a:p>
        </p:txBody>
      </p:sp>
      <p:pic>
        <p:nvPicPr>
          <p:cNvPr id="31748" name="Picture 4" descr="http://www.goldenrice.org/image/GoldenRice.jpg"/>
          <p:cNvPicPr>
            <a:picLocks noChangeAspect="1" noChangeArrowheads="1"/>
          </p:cNvPicPr>
          <p:nvPr/>
        </p:nvPicPr>
        <p:blipFill>
          <a:blip r:embed="rId8" cstate="print"/>
          <a:srcRect/>
          <a:stretch>
            <a:fillRect/>
          </a:stretch>
        </p:blipFill>
        <p:spPr bwMode="auto">
          <a:xfrm>
            <a:off x="755576" y="548680"/>
            <a:ext cx="2604858" cy="1894442"/>
          </a:xfrm>
          <a:prstGeom prst="rect">
            <a:avLst/>
          </a:prstGeom>
          <a:noFill/>
        </p:spPr>
      </p:pic>
      <p:pic>
        <p:nvPicPr>
          <p:cNvPr id="31750" name="Picture 6" descr="http://www.fabricsforfreedom.com/wp-content/uploads/2010/04/cotton_plant1.jpg"/>
          <p:cNvPicPr>
            <a:picLocks noChangeAspect="1" noChangeArrowheads="1"/>
          </p:cNvPicPr>
          <p:nvPr/>
        </p:nvPicPr>
        <p:blipFill>
          <a:blip r:embed="rId9" cstate="print"/>
          <a:srcRect/>
          <a:stretch>
            <a:fillRect/>
          </a:stretch>
        </p:blipFill>
        <p:spPr bwMode="auto">
          <a:xfrm>
            <a:off x="1259632" y="2276872"/>
            <a:ext cx="1876969" cy="1551459"/>
          </a:xfrm>
          <a:prstGeom prst="rect">
            <a:avLst/>
          </a:prstGeom>
          <a:noFill/>
        </p:spPr>
      </p:pic>
      <p:pic>
        <p:nvPicPr>
          <p:cNvPr id="31752" name="Picture 8" descr="https://encrypted-tbn0.gstatic.com/images?q=tbn:ANd9GcR0nIyINBKP7GAWS6zNeWUug80U_pDTadaUs0eD3fB7PdMZsjOh3Z6s6lgQ"/>
          <p:cNvPicPr>
            <a:picLocks noChangeAspect="1" noChangeArrowheads="1"/>
          </p:cNvPicPr>
          <p:nvPr/>
        </p:nvPicPr>
        <p:blipFill>
          <a:blip r:embed="rId10" cstate="print"/>
          <a:srcRect/>
          <a:stretch>
            <a:fillRect/>
          </a:stretch>
        </p:blipFill>
        <p:spPr bwMode="auto">
          <a:xfrm>
            <a:off x="3203848" y="4437112"/>
            <a:ext cx="1677443" cy="13194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4" name="Picture 4" descr="C:\Users\Pilu\Documents\AAPRESID\FOTOS\foto009.jpg"/>
          <p:cNvPicPr>
            <a:picLocks noChangeAspect="1" noChangeArrowheads="1"/>
          </p:cNvPicPr>
          <p:nvPr/>
        </p:nvPicPr>
        <p:blipFill>
          <a:blip r:embed="rId5" cstate="print"/>
          <a:srcRect/>
          <a:stretch>
            <a:fillRect/>
          </a:stretch>
        </p:blipFill>
        <p:spPr bwMode="auto">
          <a:xfrm rot="1030828">
            <a:off x="1019012" y="3672225"/>
            <a:ext cx="3457875" cy="2306049"/>
          </a:xfrm>
          <a:prstGeom prst="rect">
            <a:avLst/>
          </a:prstGeom>
          <a:noFill/>
          <a:ln w="9525">
            <a:noFill/>
            <a:miter lim="800000"/>
            <a:headEnd/>
            <a:tailEnd/>
          </a:ln>
        </p:spPr>
      </p:pic>
      <p:pic>
        <p:nvPicPr>
          <p:cNvPr id="5" name="Picture 6" descr="C:\clientes\aapresid\pilu giraudo\capacitandose5.jpg"/>
          <p:cNvPicPr>
            <a:picLocks noChangeAspect="1" noChangeArrowheads="1"/>
          </p:cNvPicPr>
          <p:nvPr/>
        </p:nvPicPr>
        <p:blipFill>
          <a:blip r:embed="rId6" cstate="print"/>
          <a:srcRect/>
          <a:stretch>
            <a:fillRect/>
          </a:stretch>
        </p:blipFill>
        <p:spPr bwMode="auto">
          <a:xfrm>
            <a:off x="5004048" y="3861048"/>
            <a:ext cx="3668712" cy="2363787"/>
          </a:xfrm>
          <a:prstGeom prst="rect">
            <a:avLst/>
          </a:prstGeom>
          <a:noFill/>
          <a:ln w="9525">
            <a:noFill/>
            <a:miter lim="800000"/>
            <a:headEnd/>
            <a:tailEnd/>
          </a:ln>
        </p:spPr>
      </p:pic>
      <p:pic>
        <p:nvPicPr>
          <p:cNvPr id="6" name="Picture 4" descr="b64Sembradoratrac2"/>
          <p:cNvPicPr>
            <a:picLocks noChangeAspect="1" noChangeArrowheads="1"/>
          </p:cNvPicPr>
          <p:nvPr/>
        </p:nvPicPr>
        <p:blipFill>
          <a:blip r:embed="rId7" cstate="print"/>
          <a:srcRect/>
          <a:stretch>
            <a:fillRect/>
          </a:stretch>
        </p:blipFill>
        <p:spPr bwMode="auto">
          <a:xfrm>
            <a:off x="539552" y="0"/>
            <a:ext cx="2464083" cy="3933056"/>
          </a:xfrm>
          <a:prstGeom prst="rect">
            <a:avLst/>
          </a:prstGeom>
          <a:noFill/>
          <a:ln w="9525">
            <a:noFill/>
            <a:miter lim="800000"/>
            <a:headEnd/>
            <a:tailEnd/>
          </a:ln>
        </p:spPr>
      </p:pic>
      <p:pic>
        <p:nvPicPr>
          <p:cNvPr id="186370" name="Picture 2" descr="https://encrypted-tbn1.gstatic.com/images?q=tbn:ANd9GcQz9eBVTQFc2K0nZx4uWNldHoWcXJoXDPWXsveHdTIumY2kCNkP"/>
          <p:cNvPicPr>
            <a:picLocks noChangeAspect="1" noChangeArrowheads="1"/>
          </p:cNvPicPr>
          <p:nvPr/>
        </p:nvPicPr>
        <p:blipFill>
          <a:blip r:embed="rId8" cstate="print"/>
          <a:srcRect/>
          <a:stretch>
            <a:fillRect/>
          </a:stretch>
        </p:blipFill>
        <p:spPr bwMode="auto">
          <a:xfrm>
            <a:off x="3059832" y="2276872"/>
            <a:ext cx="2286000" cy="1714500"/>
          </a:xfrm>
          <a:prstGeom prst="rect">
            <a:avLst/>
          </a:prstGeom>
          <a:noFill/>
        </p:spPr>
      </p:pic>
      <p:pic>
        <p:nvPicPr>
          <p:cNvPr id="186372" name="Picture 4"/>
          <p:cNvPicPr>
            <a:picLocks noChangeAspect="1" noChangeArrowheads="1"/>
          </p:cNvPicPr>
          <p:nvPr/>
        </p:nvPicPr>
        <p:blipFill>
          <a:blip r:embed="rId9" cstate="print"/>
          <a:srcRect/>
          <a:stretch>
            <a:fillRect/>
          </a:stretch>
        </p:blipFill>
        <p:spPr bwMode="auto">
          <a:xfrm>
            <a:off x="6588224" y="188640"/>
            <a:ext cx="2356520" cy="1564877"/>
          </a:xfrm>
          <a:prstGeom prst="rect">
            <a:avLst/>
          </a:prstGeom>
          <a:noFill/>
          <a:ln w="9525">
            <a:noFill/>
            <a:miter lim="800000"/>
            <a:headEnd/>
            <a:tailEnd/>
          </a:ln>
        </p:spPr>
      </p:pic>
      <p:pic>
        <p:nvPicPr>
          <p:cNvPr id="10" name="Picture 3"/>
          <p:cNvPicPr>
            <a:picLocks noChangeAspect="1" noChangeArrowheads="1"/>
          </p:cNvPicPr>
          <p:nvPr/>
        </p:nvPicPr>
        <p:blipFill>
          <a:blip r:embed="rId10" cstate="print"/>
          <a:srcRect/>
          <a:stretch>
            <a:fillRect/>
          </a:stretch>
        </p:blipFill>
        <p:spPr bwMode="auto">
          <a:xfrm>
            <a:off x="5940152" y="1556792"/>
            <a:ext cx="3037108" cy="2020219"/>
          </a:xfrm>
          <a:prstGeom prst="rect">
            <a:avLst/>
          </a:prstGeom>
          <a:noFill/>
          <a:ln w="9525">
            <a:noFill/>
            <a:miter lim="800000"/>
            <a:headEnd/>
            <a:tailEnd/>
          </a:ln>
        </p:spPr>
      </p:pic>
      <p:pic>
        <p:nvPicPr>
          <p:cNvPr id="186373" name="Picture 5"/>
          <p:cNvPicPr>
            <a:picLocks noChangeAspect="1" noChangeArrowheads="1"/>
          </p:cNvPicPr>
          <p:nvPr/>
        </p:nvPicPr>
        <p:blipFill>
          <a:blip r:embed="rId11" cstate="print"/>
          <a:srcRect/>
          <a:stretch>
            <a:fillRect/>
          </a:stretch>
        </p:blipFill>
        <p:spPr bwMode="auto">
          <a:xfrm>
            <a:off x="3275856" y="0"/>
            <a:ext cx="3779887" cy="222117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pic>
        <p:nvPicPr>
          <p:cNvPr id="15" name="14 Imagen"/>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67544" y="332656"/>
            <a:ext cx="8064896" cy="5526614"/>
          </a:xfrm>
          <a:prstGeom prst="rect">
            <a:avLst/>
          </a:prstGeom>
        </p:spPr>
      </p:pic>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sp>
        <p:nvSpPr>
          <p:cNvPr id="17" name="16 Rectángulo"/>
          <p:cNvSpPr/>
          <p:nvPr/>
        </p:nvSpPr>
        <p:spPr>
          <a:xfrm>
            <a:off x="2267744" y="4509120"/>
            <a:ext cx="4564506" cy="923330"/>
          </a:xfrm>
          <a:prstGeom prst="rect">
            <a:avLst/>
          </a:prstGeom>
        </p:spPr>
        <p:txBody>
          <a:bodyPr wrap="square">
            <a:spAutoFit/>
          </a:bodyPr>
          <a:lstStyle/>
          <a:p>
            <a:pPr fontAlgn="base">
              <a:spcBef>
                <a:spcPct val="0"/>
              </a:spcBef>
              <a:spcAft>
                <a:spcPct val="0"/>
              </a:spcAft>
            </a:pPr>
            <a:r>
              <a:rPr lang="es-AR" dirty="0" err="1" smtClean="0">
                <a:solidFill>
                  <a:prstClr val="white"/>
                </a:solidFill>
                <a:latin typeface="Arial" charset="0"/>
              </a:rPr>
              <a:t>Growing</a:t>
            </a:r>
            <a:r>
              <a:rPr lang="es-AR" dirty="0" smtClean="0">
                <a:solidFill>
                  <a:prstClr val="white"/>
                </a:solidFill>
                <a:latin typeface="Arial" charset="0"/>
              </a:rPr>
              <a:t> </a:t>
            </a:r>
            <a:r>
              <a:rPr lang="es-AR" dirty="0" err="1" smtClean="0">
                <a:solidFill>
                  <a:prstClr val="white"/>
                </a:solidFill>
                <a:latin typeface="Arial" charset="0"/>
              </a:rPr>
              <a:t>demand</a:t>
            </a:r>
            <a:r>
              <a:rPr lang="es-AR" dirty="0" smtClean="0">
                <a:solidFill>
                  <a:prstClr val="white"/>
                </a:solidFill>
                <a:latin typeface="Arial" charset="0"/>
              </a:rPr>
              <a:t> </a:t>
            </a:r>
            <a:r>
              <a:rPr lang="es-AR" dirty="0" err="1" smtClean="0">
                <a:solidFill>
                  <a:prstClr val="white"/>
                </a:solidFill>
                <a:latin typeface="Arial" charset="0"/>
              </a:rPr>
              <a:t>for</a:t>
            </a:r>
            <a:r>
              <a:rPr lang="es-AR" dirty="0" smtClean="0">
                <a:solidFill>
                  <a:prstClr val="white"/>
                </a:solidFill>
                <a:latin typeface="Arial" charset="0"/>
              </a:rPr>
              <a:t> </a:t>
            </a:r>
            <a:r>
              <a:rPr lang="es-AR" dirty="0" err="1" smtClean="0">
                <a:solidFill>
                  <a:prstClr val="white"/>
                </a:solidFill>
                <a:latin typeface="Arial" charset="0"/>
              </a:rPr>
              <a:t>environmental</a:t>
            </a:r>
            <a:r>
              <a:rPr lang="es-AR" dirty="0" smtClean="0">
                <a:solidFill>
                  <a:prstClr val="white"/>
                </a:solidFill>
                <a:latin typeface="Arial" charset="0"/>
              </a:rPr>
              <a:t> </a:t>
            </a:r>
            <a:r>
              <a:rPr lang="es-AR" dirty="0" err="1" smtClean="0">
                <a:solidFill>
                  <a:prstClr val="white"/>
                </a:solidFill>
                <a:latin typeface="Arial" charset="0"/>
              </a:rPr>
              <a:t>care</a:t>
            </a:r>
            <a:endParaRPr lang="es-AR" dirty="0" smtClean="0">
              <a:solidFill>
                <a:prstClr val="white"/>
              </a:solidFill>
              <a:latin typeface="Arial" charset="0"/>
            </a:endParaRPr>
          </a:p>
          <a:p>
            <a:pPr fontAlgn="base">
              <a:spcBef>
                <a:spcPct val="0"/>
              </a:spcBef>
              <a:spcAft>
                <a:spcPct val="0"/>
              </a:spcAft>
            </a:pPr>
            <a:endParaRPr lang="es-AR" dirty="0" smtClean="0">
              <a:solidFill>
                <a:prstClr val="white"/>
              </a:solidFill>
              <a:latin typeface="Arial" charset="0"/>
            </a:endParaRPr>
          </a:p>
          <a:p>
            <a:pPr algn="ctr" fontAlgn="base">
              <a:spcBef>
                <a:spcPct val="0"/>
              </a:spcBef>
              <a:spcAft>
                <a:spcPct val="0"/>
              </a:spcAft>
            </a:pPr>
            <a:r>
              <a:rPr lang="es-AR" b="1" dirty="0" smtClean="0">
                <a:solidFill>
                  <a:prstClr val="white"/>
                </a:solidFill>
                <a:latin typeface="Arial" charset="0"/>
              </a:rPr>
              <a:t>SUSTAINABILITY</a:t>
            </a:r>
            <a:endParaRPr lang="es-AR" b="1" dirty="0">
              <a:solidFill>
                <a:prstClr val="white"/>
              </a:solidFill>
              <a:latin typeface="Arial" charset="0"/>
            </a:endParaRPr>
          </a:p>
        </p:txBody>
      </p:sp>
      <p:sp>
        <p:nvSpPr>
          <p:cNvPr id="18" name="17 CuadroTexto"/>
          <p:cNvSpPr txBox="1"/>
          <p:nvPr/>
        </p:nvSpPr>
        <p:spPr>
          <a:xfrm>
            <a:off x="4499679" y="5896096"/>
            <a:ext cx="4809663" cy="307777"/>
          </a:xfrm>
          <a:prstGeom prst="rect">
            <a:avLst/>
          </a:prstGeom>
          <a:noFill/>
        </p:spPr>
        <p:txBody>
          <a:bodyPr wrap="square" rtlCol="0">
            <a:spAutoFit/>
          </a:bodyPr>
          <a:lstStyle/>
          <a:p>
            <a:pPr fontAlgn="base">
              <a:spcBef>
                <a:spcPct val="0"/>
              </a:spcBef>
              <a:spcAft>
                <a:spcPct val="0"/>
              </a:spcAft>
            </a:pPr>
            <a:r>
              <a:rPr lang="es-AR" sz="1400" b="1" dirty="0" smtClean="0">
                <a:solidFill>
                  <a:prstClr val="black"/>
                </a:solidFill>
                <a:latin typeface="Arial" charset="0"/>
              </a:rPr>
              <a:t>           </a:t>
            </a:r>
            <a:r>
              <a:rPr lang="es-AR" sz="1400" b="1" dirty="0" err="1" smtClean="0">
                <a:solidFill>
                  <a:prstClr val="black"/>
                </a:solidFill>
                <a:latin typeface="Arial" charset="0"/>
              </a:rPr>
              <a:t>Source</a:t>
            </a:r>
            <a:r>
              <a:rPr lang="es-AR" sz="1400" b="1" dirty="0" smtClean="0">
                <a:solidFill>
                  <a:prstClr val="black"/>
                </a:solidFill>
                <a:latin typeface="Arial" charset="0"/>
              </a:rPr>
              <a:t>:</a:t>
            </a:r>
            <a:r>
              <a:rPr lang="es-AR" sz="1400" dirty="0" smtClean="0">
                <a:solidFill>
                  <a:prstClr val="black"/>
                </a:solidFill>
                <a:latin typeface="Arial" charset="0"/>
              </a:rPr>
              <a:t> </a:t>
            </a:r>
            <a:r>
              <a:rPr lang="es-AR" sz="1400" dirty="0" err="1" smtClean="0">
                <a:solidFill>
                  <a:prstClr val="black"/>
                </a:solidFill>
                <a:latin typeface="Arial" charset="0"/>
              </a:rPr>
              <a:t>The</a:t>
            </a:r>
            <a:r>
              <a:rPr lang="es-AR" sz="1400" dirty="0" smtClean="0">
                <a:solidFill>
                  <a:prstClr val="black"/>
                </a:solidFill>
                <a:latin typeface="Arial" charset="0"/>
              </a:rPr>
              <a:t> </a:t>
            </a:r>
            <a:r>
              <a:rPr lang="es-AR" sz="1400" dirty="0" err="1" smtClean="0">
                <a:solidFill>
                  <a:prstClr val="black"/>
                </a:solidFill>
                <a:latin typeface="Arial" charset="0"/>
              </a:rPr>
              <a:t>Story</a:t>
            </a:r>
            <a:r>
              <a:rPr lang="es-AR" sz="1400" dirty="0" smtClean="0">
                <a:solidFill>
                  <a:prstClr val="black"/>
                </a:solidFill>
                <a:latin typeface="Arial" charset="0"/>
              </a:rPr>
              <a:t> of </a:t>
            </a:r>
            <a:r>
              <a:rPr lang="es-AR" sz="1400" dirty="0" err="1" smtClean="0">
                <a:solidFill>
                  <a:prstClr val="black"/>
                </a:solidFill>
                <a:latin typeface="Arial" charset="0"/>
              </a:rPr>
              <a:t>Stuff</a:t>
            </a:r>
            <a:r>
              <a:rPr lang="es-AR" sz="1400" dirty="0" smtClean="0">
                <a:solidFill>
                  <a:prstClr val="black"/>
                </a:solidFill>
                <a:latin typeface="Arial" charset="0"/>
              </a:rPr>
              <a:t>, Annie Leonard</a:t>
            </a:r>
            <a:endParaRPr lang="es-AR" sz="1400" dirty="0">
              <a:solidFill>
                <a:prstClr val="black"/>
              </a:solidFill>
              <a:latin typeface="Arial" charset="0"/>
            </a:endParaRPr>
          </a:p>
        </p:txBody>
      </p:sp>
      <p:sp>
        <p:nvSpPr>
          <p:cNvPr id="19" name="18 Elipse"/>
          <p:cNvSpPr/>
          <p:nvPr/>
        </p:nvSpPr>
        <p:spPr bwMode="auto">
          <a:xfrm>
            <a:off x="395535" y="2636912"/>
            <a:ext cx="1849747" cy="1440160"/>
          </a:xfrm>
          <a:prstGeom prst="ellipse">
            <a:avLst/>
          </a:prstGeom>
          <a:noFill/>
          <a:ln w="38100" cap="flat" cmpd="sng" algn="ctr">
            <a:solidFill>
              <a:srgbClr val="C00000"/>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449263" fontAlgn="base" hangingPunct="0">
              <a:lnSpc>
                <a:spcPct val="93000"/>
              </a:lnSpc>
              <a:spcBef>
                <a:spcPct val="0"/>
              </a:spcBef>
              <a:spcAft>
                <a:spcPct val="0"/>
              </a:spcAft>
              <a:buClr>
                <a:srgbClr val="000000"/>
              </a:buClr>
              <a:buSzPct val="100000"/>
              <a:buFont typeface="Times New Roman" pitchFamily="16" charset="0"/>
              <a:buNone/>
            </a:pPr>
            <a:endParaRPr lang="es-AR" dirty="0" smtClean="0">
              <a:solidFill>
                <a:prstClr val="black"/>
              </a:solidFill>
              <a:latin typeface="Arial" charset="0"/>
              <a:ea typeface="Microsoft YaHei" charset="-122"/>
            </a:endParaRPr>
          </a:p>
        </p:txBody>
      </p:sp>
      <p:sp>
        <p:nvSpPr>
          <p:cNvPr id="20" name="19 CuadroTexto"/>
          <p:cNvSpPr txBox="1"/>
          <p:nvPr/>
        </p:nvSpPr>
        <p:spPr>
          <a:xfrm>
            <a:off x="2123728" y="3739620"/>
            <a:ext cx="1375676" cy="369332"/>
          </a:xfrm>
          <a:prstGeom prst="rect">
            <a:avLst/>
          </a:prstGeom>
          <a:noFill/>
        </p:spPr>
        <p:txBody>
          <a:bodyPr wrap="square" rtlCol="0">
            <a:spAutoFit/>
          </a:bodyPr>
          <a:lstStyle/>
          <a:p>
            <a:pPr fontAlgn="base">
              <a:spcBef>
                <a:spcPct val="0"/>
              </a:spcBef>
              <a:spcAft>
                <a:spcPct val="0"/>
              </a:spcAft>
            </a:pPr>
            <a:r>
              <a:rPr lang="es-AR" dirty="0" err="1" smtClean="0">
                <a:solidFill>
                  <a:srgbClr val="F79646"/>
                </a:solidFill>
                <a:latin typeface="Arial" charset="0"/>
              </a:rPr>
              <a:t>Production</a:t>
            </a:r>
            <a:endParaRPr lang="es-AR" dirty="0">
              <a:solidFill>
                <a:srgbClr val="F79646"/>
              </a:solidFill>
              <a:latin typeface="Arial" charset="0"/>
            </a:endParaRPr>
          </a:p>
        </p:txBody>
      </p:sp>
      <p:sp>
        <p:nvSpPr>
          <p:cNvPr id="21" name="20 CuadroTexto"/>
          <p:cNvSpPr txBox="1"/>
          <p:nvPr/>
        </p:nvSpPr>
        <p:spPr>
          <a:xfrm>
            <a:off x="5652120" y="3739620"/>
            <a:ext cx="1584176" cy="369332"/>
          </a:xfrm>
          <a:prstGeom prst="rect">
            <a:avLst/>
          </a:prstGeom>
          <a:noFill/>
        </p:spPr>
        <p:txBody>
          <a:bodyPr wrap="square" rtlCol="0">
            <a:spAutoFit/>
          </a:bodyPr>
          <a:lstStyle/>
          <a:p>
            <a:pPr fontAlgn="base">
              <a:spcBef>
                <a:spcPct val="0"/>
              </a:spcBef>
              <a:spcAft>
                <a:spcPct val="0"/>
              </a:spcAft>
            </a:pPr>
            <a:r>
              <a:rPr lang="es-AR" dirty="0" err="1" smtClean="0">
                <a:solidFill>
                  <a:srgbClr val="F79646"/>
                </a:solidFill>
                <a:latin typeface="Arial" charset="0"/>
              </a:rPr>
              <a:t>Consumption</a:t>
            </a:r>
            <a:endParaRPr lang="es-AR" dirty="0">
              <a:solidFill>
                <a:srgbClr val="F79646"/>
              </a:solidFill>
              <a:latin typeface="Arial" charset="0"/>
            </a:endParaRPr>
          </a:p>
        </p:txBody>
      </p:sp>
      <p:sp>
        <p:nvSpPr>
          <p:cNvPr id="22" name="21 CuadroTexto"/>
          <p:cNvSpPr txBox="1"/>
          <p:nvPr/>
        </p:nvSpPr>
        <p:spPr>
          <a:xfrm>
            <a:off x="3707904" y="3739620"/>
            <a:ext cx="1428384" cy="369332"/>
          </a:xfrm>
          <a:prstGeom prst="rect">
            <a:avLst/>
          </a:prstGeom>
          <a:noFill/>
        </p:spPr>
        <p:txBody>
          <a:bodyPr wrap="square" rtlCol="0">
            <a:spAutoFit/>
          </a:bodyPr>
          <a:lstStyle/>
          <a:p>
            <a:pPr fontAlgn="base">
              <a:spcBef>
                <a:spcPct val="0"/>
              </a:spcBef>
              <a:spcAft>
                <a:spcPct val="0"/>
              </a:spcAft>
            </a:pPr>
            <a:r>
              <a:rPr lang="es-AR" dirty="0" smtClean="0">
                <a:solidFill>
                  <a:srgbClr val="F79646"/>
                </a:solidFill>
                <a:latin typeface="Arial" charset="0"/>
              </a:rPr>
              <a:t> </a:t>
            </a:r>
            <a:r>
              <a:rPr lang="es-AR" dirty="0" err="1" smtClean="0">
                <a:solidFill>
                  <a:srgbClr val="F79646"/>
                </a:solidFill>
                <a:latin typeface="Arial" charset="0"/>
              </a:rPr>
              <a:t>Distribution</a:t>
            </a:r>
            <a:endParaRPr lang="es-AR" dirty="0">
              <a:solidFill>
                <a:srgbClr val="F79646"/>
              </a:solidFill>
              <a:latin typeface="Arial" charset="0"/>
            </a:endParaRPr>
          </a:p>
        </p:txBody>
      </p:sp>
      <p:sp>
        <p:nvSpPr>
          <p:cNvPr id="23" name="22 CuadroTexto"/>
          <p:cNvSpPr txBox="1"/>
          <p:nvPr/>
        </p:nvSpPr>
        <p:spPr>
          <a:xfrm>
            <a:off x="7164288" y="3717032"/>
            <a:ext cx="1850748" cy="369332"/>
          </a:xfrm>
          <a:prstGeom prst="rect">
            <a:avLst/>
          </a:prstGeom>
          <a:noFill/>
        </p:spPr>
        <p:txBody>
          <a:bodyPr wrap="square" rtlCol="0">
            <a:spAutoFit/>
          </a:bodyPr>
          <a:lstStyle/>
          <a:p>
            <a:pPr fontAlgn="base">
              <a:spcBef>
                <a:spcPct val="0"/>
              </a:spcBef>
              <a:spcAft>
                <a:spcPct val="0"/>
              </a:spcAft>
            </a:pPr>
            <a:r>
              <a:rPr lang="es-AR" dirty="0" smtClean="0">
                <a:solidFill>
                  <a:srgbClr val="F79646"/>
                </a:solidFill>
                <a:latin typeface="Arial" charset="0"/>
              </a:rPr>
              <a:t> </a:t>
            </a:r>
            <a:r>
              <a:rPr lang="es-AR" dirty="0" err="1" smtClean="0">
                <a:solidFill>
                  <a:srgbClr val="F79646"/>
                </a:solidFill>
                <a:latin typeface="Arial" charset="0"/>
              </a:rPr>
              <a:t>Disposal</a:t>
            </a:r>
            <a:r>
              <a:rPr lang="es-AR" dirty="0" smtClean="0">
                <a:solidFill>
                  <a:srgbClr val="F79646"/>
                </a:solidFill>
                <a:latin typeface="Arial" charset="0"/>
              </a:rPr>
              <a:t>/</a:t>
            </a:r>
            <a:r>
              <a:rPr lang="es-AR" dirty="0" err="1" smtClean="0">
                <a:solidFill>
                  <a:srgbClr val="F79646"/>
                </a:solidFill>
                <a:latin typeface="Arial" charset="0"/>
              </a:rPr>
              <a:t>Waste</a:t>
            </a:r>
            <a:endParaRPr lang="es-AR" dirty="0">
              <a:solidFill>
                <a:srgbClr val="F79646"/>
              </a:solidFill>
              <a:latin typeface="Arial" charset="0"/>
            </a:endParaRPr>
          </a:p>
        </p:txBody>
      </p:sp>
      <p:sp>
        <p:nvSpPr>
          <p:cNvPr id="24" name="23 CuadroTexto"/>
          <p:cNvSpPr txBox="1"/>
          <p:nvPr/>
        </p:nvSpPr>
        <p:spPr>
          <a:xfrm>
            <a:off x="611559" y="1939420"/>
            <a:ext cx="1296615" cy="369332"/>
          </a:xfrm>
          <a:prstGeom prst="rect">
            <a:avLst/>
          </a:prstGeom>
          <a:noFill/>
        </p:spPr>
        <p:txBody>
          <a:bodyPr wrap="square" rtlCol="0">
            <a:spAutoFit/>
          </a:bodyPr>
          <a:lstStyle/>
          <a:p>
            <a:pPr fontAlgn="base">
              <a:spcBef>
                <a:spcPct val="0"/>
              </a:spcBef>
              <a:spcAft>
                <a:spcPct val="0"/>
              </a:spcAft>
            </a:pPr>
            <a:r>
              <a:rPr lang="es-AR" dirty="0" err="1" smtClean="0">
                <a:solidFill>
                  <a:srgbClr val="C00000"/>
                </a:solidFill>
                <a:latin typeface="Arial" charset="0"/>
              </a:rPr>
              <a:t>Extraction</a:t>
            </a:r>
            <a:endParaRPr lang="es-AR" dirty="0">
              <a:solidFill>
                <a:srgbClr val="C000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179512"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 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4"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555776" y="0"/>
            <a:ext cx="4972670" cy="341516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555776" y="3397299"/>
            <a:ext cx="4968552" cy="343348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5 CuadroTexto"/>
          <p:cNvSpPr txBox="1"/>
          <p:nvPr/>
        </p:nvSpPr>
        <p:spPr>
          <a:xfrm>
            <a:off x="971600" y="1196752"/>
            <a:ext cx="1234825" cy="923330"/>
          </a:xfrm>
          <a:prstGeom prst="rect">
            <a:avLst/>
          </a:prstGeom>
          <a:noFill/>
        </p:spPr>
        <p:txBody>
          <a:bodyPr wrap="none" rtlCol="0">
            <a:spAutoFit/>
          </a:bodyPr>
          <a:lstStyle/>
          <a:p>
            <a:r>
              <a:rPr lang="es-AR" dirty="0" err="1" smtClean="0"/>
              <a:t>From</a:t>
            </a:r>
            <a:r>
              <a:rPr lang="es-AR" dirty="0" smtClean="0"/>
              <a:t> </a:t>
            </a:r>
            <a:r>
              <a:rPr lang="es-AR" dirty="0" err="1" smtClean="0"/>
              <a:t>the</a:t>
            </a:r>
            <a:r>
              <a:rPr lang="es-AR" dirty="0" smtClean="0"/>
              <a:t> </a:t>
            </a:r>
          </a:p>
          <a:p>
            <a:r>
              <a:rPr lang="es-AR" dirty="0" err="1" smtClean="0"/>
              <a:t>Economy</a:t>
            </a:r>
            <a:r>
              <a:rPr lang="es-AR" dirty="0" smtClean="0"/>
              <a:t> </a:t>
            </a:r>
          </a:p>
          <a:p>
            <a:r>
              <a:rPr lang="es-AR" dirty="0" smtClean="0"/>
              <a:t>(</a:t>
            </a:r>
            <a:r>
              <a:rPr lang="es-AR" dirty="0" err="1" smtClean="0"/>
              <a:t>company</a:t>
            </a:r>
            <a:r>
              <a:rPr lang="es-AR" dirty="0" smtClean="0"/>
              <a:t>) </a:t>
            </a:r>
            <a:endParaRPr lang="es-AR" dirty="0"/>
          </a:p>
        </p:txBody>
      </p:sp>
      <p:sp>
        <p:nvSpPr>
          <p:cNvPr id="7" name="6 CuadroTexto"/>
          <p:cNvSpPr txBox="1"/>
          <p:nvPr/>
        </p:nvSpPr>
        <p:spPr>
          <a:xfrm>
            <a:off x="7471170" y="4509120"/>
            <a:ext cx="1672830" cy="646331"/>
          </a:xfrm>
          <a:prstGeom prst="rect">
            <a:avLst/>
          </a:prstGeom>
          <a:noFill/>
        </p:spPr>
        <p:txBody>
          <a:bodyPr wrap="none" rtlCol="0">
            <a:spAutoFit/>
          </a:bodyPr>
          <a:lstStyle/>
          <a:p>
            <a:r>
              <a:rPr lang="es-AR" dirty="0" err="1" smtClean="0"/>
              <a:t>To</a:t>
            </a:r>
            <a:r>
              <a:rPr lang="es-AR" dirty="0" smtClean="0"/>
              <a:t> </a:t>
            </a:r>
            <a:r>
              <a:rPr lang="es-AR" dirty="0" err="1" smtClean="0"/>
              <a:t>the</a:t>
            </a:r>
            <a:r>
              <a:rPr lang="es-AR" dirty="0" smtClean="0"/>
              <a:t> </a:t>
            </a:r>
            <a:r>
              <a:rPr lang="es-AR" dirty="0" err="1" smtClean="0"/>
              <a:t>Economy</a:t>
            </a:r>
            <a:endParaRPr lang="es-AR" dirty="0" smtClean="0"/>
          </a:p>
          <a:p>
            <a:r>
              <a:rPr lang="es-AR" dirty="0" smtClean="0"/>
              <a:t>(</a:t>
            </a:r>
            <a:r>
              <a:rPr lang="es-AR" dirty="0" err="1" smtClean="0"/>
              <a:t>company</a:t>
            </a:r>
            <a:r>
              <a:rPr lang="es-AR" dirty="0" smtClean="0"/>
              <a:t>)</a:t>
            </a:r>
            <a:endParaRPr lang="es-AR" dirty="0"/>
          </a:p>
        </p:txBody>
      </p:sp>
      <p:sp>
        <p:nvSpPr>
          <p:cNvPr id="9" name="8 CuadroTexto"/>
          <p:cNvSpPr txBox="1"/>
          <p:nvPr/>
        </p:nvSpPr>
        <p:spPr>
          <a:xfrm>
            <a:off x="5940152" y="6334780"/>
            <a:ext cx="1593578" cy="523220"/>
          </a:xfrm>
          <a:prstGeom prst="rect">
            <a:avLst/>
          </a:prstGeom>
          <a:noFill/>
        </p:spPr>
        <p:txBody>
          <a:bodyPr wrap="none" rtlCol="0">
            <a:spAutoFit/>
          </a:bodyPr>
          <a:lstStyle/>
          <a:p>
            <a:r>
              <a:rPr lang="es-AR" sz="1400" dirty="0" smtClean="0"/>
              <a:t>Fuente: adaptación</a:t>
            </a:r>
          </a:p>
          <a:p>
            <a:r>
              <a:rPr lang="es-AR" sz="1400" dirty="0" smtClean="0"/>
              <a:t> C. March-AVINA</a:t>
            </a:r>
            <a:endParaRPr lang="es-AR" sz="1400" dirty="0"/>
          </a:p>
        </p:txBody>
      </p:sp>
      <p:sp>
        <p:nvSpPr>
          <p:cNvPr id="10" name="9 CuadroTexto"/>
          <p:cNvSpPr txBox="1"/>
          <p:nvPr/>
        </p:nvSpPr>
        <p:spPr>
          <a:xfrm>
            <a:off x="2555776" y="1556792"/>
            <a:ext cx="864096" cy="307777"/>
          </a:xfrm>
          <a:prstGeom prst="rect">
            <a:avLst/>
          </a:prstGeom>
          <a:solidFill>
            <a:schemeClr val="bg1"/>
          </a:solidFill>
        </p:spPr>
        <p:txBody>
          <a:bodyPr wrap="square" rtlCol="0">
            <a:spAutoFit/>
          </a:bodyPr>
          <a:lstStyle/>
          <a:p>
            <a:r>
              <a:rPr lang="en-US" sz="1400" dirty="0" smtClean="0">
                <a:solidFill>
                  <a:srgbClr val="FFC000"/>
                </a:solidFill>
              </a:rPr>
              <a:t>Economy</a:t>
            </a:r>
            <a:endParaRPr lang="en-US" sz="1400" dirty="0">
              <a:solidFill>
                <a:srgbClr val="FFC000"/>
              </a:solidFill>
            </a:endParaRPr>
          </a:p>
        </p:txBody>
      </p:sp>
      <p:sp>
        <p:nvSpPr>
          <p:cNvPr id="11" name="10 CuadroTexto"/>
          <p:cNvSpPr txBox="1"/>
          <p:nvPr/>
        </p:nvSpPr>
        <p:spPr>
          <a:xfrm>
            <a:off x="3707904" y="1556792"/>
            <a:ext cx="720080" cy="307777"/>
          </a:xfrm>
          <a:prstGeom prst="rect">
            <a:avLst/>
          </a:prstGeom>
          <a:solidFill>
            <a:schemeClr val="bg1"/>
          </a:solidFill>
        </p:spPr>
        <p:txBody>
          <a:bodyPr wrap="square" rtlCol="0">
            <a:spAutoFit/>
          </a:bodyPr>
          <a:lstStyle/>
          <a:p>
            <a:r>
              <a:rPr lang="en-US" sz="1400" dirty="0" smtClean="0">
                <a:solidFill>
                  <a:srgbClr val="FFC000"/>
                </a:solidFill>
              </a:rPr>
              <a:t>Policy</a:t>
            </a:r>
            <a:endParaRPr lang="en-US" sz="1400" dirty="0">
              <a:solidFill>
                <a:srgbClr val="FFC000"/>
              </a:solidFill>
            </a:endParaRPr>
          </a:p>
        </p:txBody>
      </p:sp>
      <p:sp>
        <p:nvSpPr>
          <p:cNvPr id="12" name="11 CuadroTexto"/>
          <p:cNvSpPr txBox="1"/>
          <p:nvPr/>
        </p:nvSpPr>
        <p:spPr>
          <a:xfrm>
            <a:off x="4572000" y="4941168"/>
            <a:ext cx="792088" cy="307777"/>
          </a:xfrm>
          <a:prstGeom prst="rect">
            <a:avLst/>
          </a:prstGeom>
          <a:solidFill>
            <a:schemeClr val="bg1"/>
          </a:solidFill>
        </p:spPr>
        <p:txBody>
          <a:bodyPr wrap="square" rtlCol="0">
            <a:spAutoFit/>
          </a:bodyPr>
          <a:lstStyle/>
          <a:p>
            <a:r>
              <a:rPr lang="en-US" sz="1400" dirty="0" smtClean="0">
                <a:solidFill>
                  <a:srgbClr val="FFC000"/>
                </a:solidFill>
              </a:rPr>
              <a:t>Legality</a:t>
            </a:r>
            <a:endParaRPr lang="en-US" sz="1400" dirty="0">
              <a:solidFill>
                <a:srgbClr val="FFC000"/>
              </a:solidFill>
            </a:endParaRPr>
          </a:p>
        </p:txBody>
      </p:sp>
      <p:sp>
        <p:nvSpPr>
          <p:cNvPr id="14" name="13 CuadroTexto"/>
          <p:cNvSpPr txBox="1"/>
          <p:nvPr/>
        </p:nvSpPr>
        <p:spPr>
          <a:xfrm>
            <a:off x="5652120" y="1556792"/>
            <a:ext cx="792088" cy="307777"/>
          </a:xfrm>
          <a:prstGeom prst="rect">
            <a:avLst/>
          </a:prstGeom>
          <a:solidFill>
            <a:schemeClr val="bg1"/>
          </a:solidFill>
        </p:spPr>
        <p:txBody>
          <a:bodyPr wrap="square" rtlCol="0">
            <a:spAutoFit/>
          </a:bodyPr>
          <a:lstStyle/>
          <a:p>
            <a:r>
              <a:rPr lang="en-US" sz="1400" dirty="0" smtClean="0">
                <a:solidFill>
                  <a:srgbClr val="FFC000"/>
                </a:solidFill>
              </a:rPr>
              <a:t>Ethics</a:t>
            </a:r>
            <a:endParaRPr lang="en-US" sz="1400" dirty="0">
              <a:solidFill>
                <a:srgbClr val="FFC000"/>
              </a:solidFill>
            </a:endParaRPr>
          </a:p>
        </p:txBody>
      </p:sp>
      <p:sp>
        <p:nvSpPr>
          <p:cNvPr id="15" name="14 CuadroTexto"/>
          <p:cNvSpPr txBox="1"/>
          <p:nvPr/>
        </p:nvSpPr>
        <p:spPr>
          <a:xfrm>
            <a:off x="6660232" y="4941168"/>
            <a:ext cx="864096" cy="307777"/>
          </a:xfrm>
          <a:prstGeom prst="rect">
            <a:avLst/>
          </a:prstGeom>
          <a:solidFill>
            <a:schemeClr val="bg1"/>
          </a:solidFill>
        </p:spPr>
        <p:txBody>
          <a:bodyPr wrap="square" rtlCol="0">
            <a:spAutoFit/>
          </a:bodyPr>
          <a:lstStyle/>
          <a:p>
            <a:r>
              <a:rPr lang="en-US" sz="1400" dirty="0" smtClean="0">
                <a:solidFill>
                  <a:srgbClr val="FFC000"/>
                </a:solidFill>
              </a:rPr>
              <a:t>Economy</a:t>
            </a:r>
            <a:endParaRPr lang="en-US" sz="1400" dirty="0">
              <a:solidFill>
                <a:srgbClr val="FFC000"/>
              </a:solidFill>
            </a:endParaRPr>
          </a:p>
        </p:txBody>
      </p:sp>
      <p:sp>
        <p:nvSpPr>
          <p:cNvPr id="21" name="20 CuadroTexto"/>
          <p:cNvSpPr txBox="1"/>
          <p:nvPr/>
        </p:nvSpPr>
        <p:spPr>
          <a:xfrm>
            <a:off x="6660232" y="1556792"/>
            <a:ext cx="792088" cy="307777"/>
          </a:xfrm>
          <a:prstGeom prst="rect">
            <a:avLst/>
          </a:prstGeom>
          <a:solidFill>
            <a:schemeClr val="bg1"/>
          </a:solidFill>
        </p:spPr>
        <p:txBody>
          <a:bodyPr wrap="square" rtlCol="0">
            <a:spAutoFit/>
          </a:bodyPr>
          <a:lstStyle/>
          <a:p>
            <a:r>
              <a:rPr lang="en-US" sz="1400" dirty="0" smtClean="0">
                <a:solidFill>
                  <a:srgbClr val="FFC000"/>
                </a:solidFill>
              </a:rPr>
              <a:t>Biology</a:t>
            </a:r>
            <a:endParaRPr lang="en-US" sz="1400" dirty="0">
              <a:solidFill>
                <a:srgbClr val="FFC000"/>
              </a:solidFill>
            </a:endParaRPr>
          </a:p>
        </p:txBody>
      </p:sp>
      <p:sp>
        <p:nvSpPr>
          <p:cNvPr id="22" name="21 CuadroTexto"/>
          <p:cNvSpPr txBox="1"/>
          <p:nvPr/>
        </p:nvSpPr>
        <p:spPr>
          <a:xfrm>
            <a:off x="2627784" y="4941168"/>
            <a:ext cx="792088" cy="307777"/>
          </a:xfrm>
          <a:prstGeom prst="rect">
            <a:avLst/>
          </a:prstGeom>
          <a:solidFill>
            <a:schemeClr val="bg1"/>
          </a:solidFill>
        </p:spPr>
        <p:txBody>
          <a:bodyPr wrap="square" rtlCol="0">
            <a:spAutoFit/>
          </a:bodyPr>
          <a:lstStyle/>
          <a:p>
            <a:r>
              <a:rPr lang="en-US" sz="1400" dirty="0" smtClean="0">
                <a:solidFill>
                  <a:srgbClr val="FFC000"/>
                </a:solidFill>
              </a:rPr>
              <a:t>Biology</a:t>
            </a:r>
            <a:endParaRPr lang="en-US" sz="1400" dirty="0">
              <a:solidFill>
                <a:srgbClr val="FFC000"/>
              </a:solidFill>
            </a:endParaRPr>
          </a:p>
        </p:txBody>
      </p:sp>
      <p:sp>
        <p:nvSpPr>
          <p:cNvPr id="23" name="22 CuadroTexto"/>
          <p:cNvSpPr txBox="1"/>
          <p:nvPr/>
        </p:nvSpPr>
        <p:spPr>
          <a:xfrm>
            <a:off x="3635896" y="4941168"/>
            <a:ext cx="792088" cy="307777"/>
          </a:xfrm>
          <a:prstGeom prst="rect">
            <a:avLst/>
          </a:prstGeom>
          <a:solidFill>
            <a:schemeClr val="bg1"/>
          </a:solidFill>
        </p:spPr>
        <p:txBody>
          <a:bodyPr wrap="square" rtlCol="0">
            <a:spAutoFit/>
          </a:bodyPr>
          <a:lstStyle/>
          <a:p>
            <a:r>
              <a:rPr lang="en-US" sz="1400" dirty="0" smtClean="0">
                <a:solidFill>
                  <a:srgbClr val="FFC000"/>
                </a:solidFill>
              </a:rPr>
              <a:t>Ethics</a:t>
            </a:r>
            <a:endParaRPr lang="en-US" sz="1400" dirty="0">
              <a:solidFill>
                <a:srgbClr val="FFC000"/>
              </a:solidFill>
            </a:endParaRPr>
          </a:p>
        </p:txBody>
      </p:sp>
      <p:sp>
        <p:nvSpPr>
          <p:cNvPr id="24" name="23 CuadroTexto"/>
          <p:cNvSpPr txBox="1"/>
          <p:nvPr/>
        </p:nvSpPr>
        <p:spPr>
          <a:xfrm>
            <a:off x="4572000" y="1556792"/>
            <a:ext cx="792088" cy="307777"/>
          </a:xfrm>
          <a:prstGeom prst="rect">
            <a:avLst/>
          </a:prstGeom>
          <a:solidFill>
            <a:schemeClr val="bg1"/>
          </a:solidFill>
        </p:spPr>
        <p:txBody>
          <a:bodyPr wrap="square" rtlCol="0">
            <a:spAutoFit/>
          </a:bodyPr>
          <a:lstStyle/>
          <a:p>
            <a:r>
              <a:rPr lang="en-US" sz="1400" dirty="0" smtClean="0">
                <a:solidFill>
                  <a:srgbClr val="FFC000"/>
                </a:solidFill>
              </a:rPr>
              <a:t>Legality</a:t>
            </a:r>
            <a:endParaRPr lang="en-US" sz="1400" dirty="0">
              <a:solidFill>
                <a:srgbClr val="FFC000"/>
              </a:solidFill>
            </a:endParaRPr>
          </a:p>
        </p:txBody>
      </p:sp>
      <p:sp>
        <p:nvSpPr>
          <p:cNvPr id="25" name="24 CuadroTexto"/>
          <p:cNvSpPr txBox="1"/>
          <p:nvPr/>
        </p:nvSpPr>
        <p:spPr>
          <a:xfrm>
            <a:off x="5652120" y="4941168"/>
            <a:ext cx="792088" cy="307777"/>
          </a:xfrm>
          <a:prstGeom prst="rect">
            <a:avLst/>
          </a:prstGeom>
          <a:solidFill>
            <a:schemeClr val="bg1"/>
          </a:solidFill>
        </p:spPr>
        <p:txBody>
          <a:bodyPr wrap="square" rtlCol="0">
            <a:spAutoFit/>
          </a:bodyPr>
          <a:lstStyle/>
          <a:p>
            <a:r>
              <a:rPr lang="en-US" sz="1400" dirty="0" smtClean="0">
                <a:solidFill>
                  <a:srgbClr val="FFC000"/>
                </a:solidFill>
              </a:rPr>
              <a:t>Ethics</a:t>
            </a:r>
            <a:endParaRPr lang="en-US" sz="1400" dirty="0">
              <a:solidFill>
                <a:srgbClr val="FFC000"/>
              </a:solidFill>
            </a:endParaRPr>
          </a:p>
        </p:txBody>
      </p:sp>
      <p:sp>
        <p:nvSpPr>
          <p:cNvPr id="26" name="25 Rectángulo"/>
          <p:cNvSpPr/>
          <p:nvPr/>
        </p:nvSpPr>
        <p:spPr>
          <a:xfrm>
            <a:off x="2555776" y="0"/>
            <a:ext cx="4968552" cy="6858000"/>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26 Rectángulo"/>
          <p:cNvSpPr/>
          <p:nvPr/>
        </p:nvSpPr>
        <p:spPr>
          <a:xfrm>
            <a:off x="1619672" y="0"/>
            <a:ext cx="3559629" cy="461665"/>
          </a:xfrm>
          <a:prstGeom prst="rect">
            <a:avLst/>
          </a:prstGeom>
        </p:spPr>
        <p:txBody>
          <a:bodyPr wrap="none">
            <a:spAutoFit/>
          </a:bodyPr>
          <a:lstStyle/>
          <a:p>
            <a:r>
              <a:rPr lang="es-AR" sz="2400" b="1" dirty="0" smtClean="0"/>
              <a:t>LOGIC CHANGE PROPOSAL</a:t>
            </a:r>
            <a:endParaRPr lang="es-AR" sz="2400" b="1" dirty="0"/>
          </a:p>
        </p:txBody>
      </p:sp>
      <p:sp>
        <p:nvSpPr>
          <p:cNvPr id="28" name="27 CuadroTexto"/>
          <p:cNvSpPr txBox="1"/>
          <p:nvPr/>
        </p:nvSpPr>
        <p:spPr>
          <a:xfrm>
            <a:off x="5652120" y="4941168"/>
            <a:ext cx="720080" cy="307777"/>
          </a:xfrm>
          <a:prstGeom prst="rect">
            <a:avLst/>
          </a:prstGeom>
          <a:solidFill>
            <a:schemeClr val="bg1"/>
          </a:solidFill>
        </p:spPr>
        <p:txBody>
          <a:bodyPr wrap="square" rtlCol="0">
            <a:spAutoFit/>
          </a:bodyPr>
          <a:lstStyle/>
          <a:p>
            <a:r>
              <a:rPr lang="en-US" sz="1400" dirty="0" smtClean="0">
                <a:solidFill>
                  <a:srgbClr val="FFC000"/>
                </a:solidFill>
              </a:rPr>
              <a:t>Policy</a:t>
            </a:r>
            <a:endParaRPr lang="en-US" sz="1400" dirty="0">
              <a:solidFill>
                <a:srgbClr val="FFC000"/>
              </a:solidFill>
            </a:endParaRPr>
          </a:p>
        </p:txBody>
      </p:sp>
      <p:sp>
        <p:nvSpPr>
          <p:cNvPr id="29" name="28 CuadroTexto"/>
          <p:cNvSpPr txBox="1"/>
          <p:nvPr/>
        </p:nvSpPr>
        <p:spPr>
          <a:xfrm>
            <a:off x="539552" y="4869160"/>
            <a:ext cx="1818126" cy="369332"/>
          </a:xfrm>
          <a:prstGeom prst="rect">
            <a:avLst/>
          </a:prstGeom>
          <a:noFill/>
        </p:spPr>
        <p:txBody>
          <a:bodyPr wrap="none" rtlCol="0">
            <a:spAutoFit/>
          </a:bodyPr>
          <a:lstStyle/>
          <a:p>
            <a:r>
              <a:rPr lang="en-US" dirty="0" smtClean="0"/>
              <a:t>WIN – WIN - WIN</a:t>
            </a:r>
            <a:endParaRPr lang="en-US" dirty="0"/>
          </a:p>
        </p:txBody>
      </p:sp>
      <p:sp>
        <p:nvSpPr>
          <p:cNvPr id="30" name="29 CuadroTexto"/>
          <p:cNvSpPr txBox="1"/>
          <p:nvPr/>
        </p:nvSpPr>
        <p:spPr>
          <a:xfrm>
            <a:off x="7516631" y="5661248"/>
            <a:ext cx="1627369" cy="646331"/>
          </a:xfrm>
          <a:prstGeom prst="rect">
            <a:avLst/>
          </a:prstGeom>
          <a:noFill/>
        </p:spPr>
        <p:txBody>
          <a:bodyPr wrap="none" rtlCol="0">
            <a:spAutoFit/>
          </a:bodyPr>
          <a:lstStyle/>
          <a:p>
            <a:r>
              <a:rPr lang="en-US" dirty="0" smtClean="0"/>
              <a:t>INSTITUTIONAL</a:t>
            </a:r>
          </a:p>
          <a:p>
            <a:r>
              <a:rPr lang="en-US" dirty="0" smtClean="0"/>
              <a:t>FACTOR</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 name="12 Rectángulo"/>
          <p:cNvSpPr/>
          <p:nvPr/>
        </p:nvSpPr>
        <p:spPr>
          <a:xfrm>
            <a:off x="755576" y="6381328"/>
            <a:ext cx="2376264" cy="646331"/>
          </a:xfrm>
          <a:prstGeom prst="rect">
            <a:avLst/>
          </a:prstGeom>
        </p:spPr>
        <p:txBody>
          <a:bodyPr wrap="square">
            <a:spAutoFit/>
          </a:bodyPr>
          <a:lstStyle/>
          <a:p>
            <a:pPr fontAlgn="base">
              <a:spcBef>
                <a:spcPct val="0"/>
              </a:spcBef>
              <a:spcAft>
                <a:spcPct val="0"/>
              </a:spcAft>
            </a:pPr>
            <a:r>
              <a:rPr lang="en-US" dirty="0" smtClean="0">
                <a:solidFill>
                  <a:prstClr val="black"/>
                </a:solidFill>
                <a:latin typeface="Arial" charset="0"/>
                <a:hlinkClick r:id="rId4"/>
              </a:rPr>
              <a:t>www.aapresid.org.ar</a:t>
            </a:r>
            <a:endParaRPr lang="en-US" dirty="0" smtClean="0">
              <a:solidFill>
                <a:prstClr val="black"/>
              </a:solidFill>
              <a:latin typeface="Arial" charset="0"/>
            </a:endParaRPr>
          </a:p>
          <a:p>
            <a:pPr fontAlgn="base">
              <a:spcBef>
                <a:spcPct val="0"/>
              </a:spcBef>
              <a:spcAft>
                <a:spcPct val="0"/>
              </a:spcAft>
            </a:pPr>
            <a:endParaRPr lang="en-US" dirty="0">
              <a:solidFill>
                <a:prstClr val="black"/>
              </a:solidFill>
              <a:latin typeface="Arial" charset="0"/>
            </a:endParaRPr>
          </a:p>
        </p:txBody>
      </p:sp>
      <p:sp>
        <p:nvSpPr>
          <p:cNvPr id="16" name="15 CuadroTexto"/>
          <p:cNvSpPr txBox="1"/>
          <p:nvPr/>
        </p:nvSpPr>
        <p:spPr>
          <a:xfrm>
            <a:off x="2627784" y="571268"/>
            <a:ext cx="3655294" cy="369332"/>
          </a:xfrm>
          <a:prstGeom prst="rect">
            <a:avLst/>
          </a:prstGeom>
          <a:noFill/>
        </p:spPr>
        <p:txBody>
          <a:bodyPr wrap="square" rtlCol="0">
            <a:spAutoFit/>
          </a:bodyPr>
          <a:lstStyle/>
          <a:p>
            <a:pPr fontAlgn="base">
              <a:spcBef>
                <a:spcPct val="0"/>
              </a:spcBef>
              <a:spcAft>
                <a:spcPct val="0"/>
              </a:spcAft>
            </a:pPr>
            <a:r>
              <a:rPr lang="es-AR" b="1" dirty="0" smtClean="0">
                <a:solidFill>
                  <a:prstClr val="white"/>
                </a:solidFill>
                <a:latin typeface="Arial" charset="0"/>
              </a:rPr>
              <a:t>    FOOD GROWING DEMAND</a:t>
            </a:r>
            <a:endParaRPr lang="es-AR" b="1" dirty="0">
              <a:solidFill>
                <a:prstClr val="white"/>
              </a:solidFill>
              <a:latin typeface="Arial" charset="0"/>
            </a:endParaRPr>
          </a:p>
        </p:txBody>
      </p:sp>
      <p:pic>
        <p:nvPicPr>
          <p:cNvPr id="3074" name="Picture 2" descr="https://encrypted-tbn0.gstatic.com/images?q=tbn:ANd9GcS-9Za5GgOIk3OjdvmskmwvVY57IOd01Q2q_IaKGCYi3SJ8RQfB"/>
          <p:cNvPicPr>
            <a:picLocks noChangeAspect="1" noChangeArrowheads="1"/>
          </p:cNvPicPr>
          <p:nvPr/>
        </p:nvPicPr>
        <p:blipFill>
          <a:blip r:embed="rId5" cstate="print"/>
          <a:srcRect/>
          <a:stretch>
            <a:fillRect/>
          </a:stretch>
        </p:blipFill>
        <p:spPr bwMode="auto">
          <a:xfrm>
            <a:off x="611561" y="548680"/>
            <a:ext cx="3960440" cy="3744416"/>
          </a:xfrm>
          <a:prstGeom prst="rect">
            <a:avLst/>
          </a:prstGeom>
          <a:noFill/>
        </p:spPr>
      </p:pic>
      <p:pic>
        <p:nvPicPr>
          <p:cNvPr id="3075" name="Picture 3"/>
          <p:cNvPicPr>
            <a:picLocks noChangeAspect="1" noChangeArrowheads="1"/>
          </p:cNvPicPr>
          <p:nvPr/>
        </p:nvPicPr>
        <p:blipFill>
          <a:blip r:embed="rId6" cstate="print"/>
          <a:srcRect/>
          <a:stretch>
            <a:fillRect/>
          </a:stretch>
        </p:blipFill>
        <p:spPr bwMode="auto">
          <a:xfrm>
            <a:off x="4620164" y="548680"/>
            <a:ext cx="3832079" cy="3744416"/>
          </a:xfrm>
          <a:prstGeom prst="rect">
            <a:avLst/>
          </a:prstGeom>
          <a:noFill/>
          <a:ln w="9525">
            <a:noFill/>
            <a:miter lim="800000"/>
            <a:headEnd/>
            <a:tailEnd/>
          </a:ln>
        </p:spPr>
      </p:pic>
      <p:sp>
        <p:nvSpPr>
          <p:cNvPr id="7" name="6 CuadroTexto"/>
          <p:cNvSpPr txBox="1"/>
          <p:nvPr/>
        </p:nvSpPr>
        <p:spPr>
          <a:xfrm>
            <a:off x="4716016" y="0"/>
            <a:ext cx="3672408" cy="461665"/>
          </a:xfrm>
          <a:prstGeom prst="rect">
            <a:avLst/>
          </a:prstGeom>
          <a:noFill/>
        </p:spPr>
        <p:txBody>
          <a:bodyPr wrap="square" rtlCol="0">
            <a:spAutoFit/>
          </a:bodyPr>
          <a:lstStyle/>
          <a:p>
            <a:r>
              <a:rPr lang="en-US" sz="2400" b="1" dirty="0" smtClean="0">
                <a:solidFill>
                  <a:srgbClr val="006600"/>
                </a:solidFill>
              </a:rPr>
              <a:t>Let</a:t>
            </a:r>
            <a:r>
              <a:rPr lang="es-AR" sz="2400" b="1" dirty="0" smtClean="0">
                <a:solidFill>
                  <a:srgbClr val="006600"/>
                </a:solidFill>
              </a:rPr>
              <a:t>´s </a:t>
            </a:r>
            <a:r>
              <a:rPr lang="es-AR" sz="2400" b="1" dirty="0" err="1" smtClean="0">
                <a:solidFill>
                  <a:srgbClr val="006600"/>
                </a:solidFill>
              </a:rPr>
              <a:t>change</a:t>
            </a:r>
            <a:r>
              <a:rPr lang="es-AR" sz="2400" b="1" dirty="0" smtClean="0">
                <a:solidFill>
                  <a:srgbClr val="006600"/>
                </a:solidFill>
              </a:rPr>
              <a:t> </a:t>
            </a:r>
            <a:r>
              <a:rPr lang="es-AR" sz="2400" b="1" dirty="0" err="1" smtClean="0">
                <a:solidFill>
                  <a:srgbClr val="006600"/>
                </a:solidFill>
              </a:rPr>
              <a:t>together</a:t>
            </a:r>
            <a:r>
              <a:rPr lang="es-AR" sz="2400" b="1" dirty="0" smtClean="0">
                <a:solidFill>
                  <a:srgbClr val="006600"/>
                </a:solidFill>
              </a:rPr>
              <a:t> !!!!</a:t>
            </a:r>
            <a:endParaRPr lang="en-US" sz="2400" b="1" dirty="0">
              <a:solidFill>
                <a:srgbClr val="006600"/>
              </a:solidFill>
            </a:endParaRPr>
          </a:p>
        </p:txBody>
      </p:sp>
      <p:sp>
        <p:nvSpPr>
          <p:cNvPr id="17" name="16 CuadroTexto"/>
          <p:cNvSpPr txBox="1"/>
          <p:nvPr/>
        </p:nvSpPr>
        <p:spPr>
          <a:xfrm>
            <a:off x="3203848" y="4509120"/>
            <a:ext cx="3096344" cy="923330"/>
          </a:xfrm>
          <a:prstGeom prst="rect">
            <a:avLst/>
          </a:prstGeom>
          <a:noFill/>
        </p:spPr>
        <p:txBody>
          <a:bodyPr wrap="square" rtlCol="0">
            <a:spAutoFit/>
          </a:bodyPr>
          <a:lstStyle/>
          <a:p>
            <a:r>
              <a:rPr lang="es-AR" dirty="0" smtClean="0"/>
              <a:t>                </a:t>
            </a:r>
            <a:r>
              <a:rPr lang="es-AR" dirty="0" smtClean="0">
                <a:solidFill>
                  <a:srgbClr val="006600"/>
                </a:solidFill>
              </a:rPr>
              <a:t>BIODIVERSITY</a:t>
            </a:r>
          </a:p>
          <a:p>
            <a:r>
              <a:rPr lang="es-AR" dirty="0" smtClean="0">
                <a:solidFill>
                  <a:srgbClr val="006600"/>
                </a:solidFill>
              </a:rPr>
              <a:t>CLIMATE CHANGE MITIGATION</a:t>
            </a:r>
          </a:p>
          <a:p>
            <a:r>
              <a:rPr lang="es-AR" dirty="0" smtClean="0">
                <a:solidFill>
                  <a:srgbClr val="006600"/>
                </a:solidFill>
              </a:rPr>
              <a:t>       RENEWABLE ENERGIES</a:t>
            </a:r>
            <a:endParaRPr lang="en-US" dirty="0">
              <a:solidFill>
                <a:srgbClr val="006600"/>
              </a:solidFill>
            </a:endParaRPr>
          </a:p>
        </p:txBody>
      </p:sp>
      <p:sp>
        <p:nvSpPr>
          <p:cNvPr id="18" name="17 CuadroTexto"/>
          <p:cNvSpPr txBox="1"/>
          <p:nvPr/>
        </p:nvSpPr>
        <p:spPr>
          <a:xfrm>
            <a:off x="6660232" y="4437112"/>
            <a:ext cx="1584176" cy="830997"/>
          </a:xfrm>
          <a:prstGeom prst="rect">
            <a:avLst/>
          </a:prstGeom>
          <a:noFill/>
        </p:spPr>
        <p:txBody>
          <a:bodyPr wrap="square" rtlCol="0">
            <a:spAutoFit/>
          </a:bodyPr>
          <a:lstStyle/>
          <a:p>
            <a:r>
              <a:rPr lang="es-AR" sz="2400" b="1" dirty="0" smtClean="0">
                <a:solidFill>
                  <a:srgbClr val="006600"/>
                </a:solidFill>
              </a:rPr>
              <a:t>    FOOD </a:t>
            </a:r>
          </a:p>
          <a:p>
            <a:r>
              <a:rPr lang="es-AR" sz="2400" b="1" dirty="0" smtClean="0">
                <a:solidFill>
                  <a:srgbClr val="006600"/>
                </a:solidFill>
              </a:rPr>
              <a:t>SECURITY</a:t>
            </a:r>
            <a:endParaRPr lang="en-US" sz="2400" b="1" dirty="0">
              <a:solidFill>
                <a:srgbClr val="006600"/>
              </a:solidFill>
            </a:endParaRPr>
          </a:p>
        </p:txBody>
      </p:sp>
      <p:sp>
        <p:nvSpPr>
          <p:cNvPr id="23" name="22 CuadroTexto"/>
          <p:cNvSpPr txBox="1"/>
          <p:nvPr/>
        </p:nvSpPr>
        <p:spPr>
          <a:xfrm>
            <a:off x="827584" y="4437112"/>
            <a:ext cx="2232248" cy="276999"/>
          </a:xfrm>
          <a:prstGeom prst="rect">
            <a:avLst/>
          </a:prstGeom>
          <a:noFill/>
        </p:spPr>
        <p:txBody>
          <a:bodyPr wrap="square" rtlCol="0">
            <a:spAutoFit/>
          </a:bodyPr>
          <a:lstStyle/>
          <a:p>
            <a:r>
              <a:rPr lang="es-AR" sz="1200" b="1" dirty="0" smtClean="0">
                <a:solidFill>
                  <a:srgbClr val="006600"/>
                </a:solidFill>
              </a:rPr>
              <a:t>SOIL + WATER + AIR  SECURITY </a:t>
            </a:r>
            <a:endParaRPr lang="en-US" sz="1200" b="1" dirty="0">
              <a:solidFill>
                <a:srgbClr val="006600"/>
              </a:solidFill>
            </a:endParaRPr>
          </a:p>
        </p:txBody>
      </p:sp>
      <p:pic>
        <p:nvPicPr>
          <p:cNvPr id="24" name="Picture 2"/>
          <p:cNvPicPr>
            <a:picLocks noChangeAspect="1" noChangeArrowheads="1"/>
          </p:cNvPicPr>
          <p:nvPr/>
        </p:nvPicPr>
        <p:blipFill>
          <a:blip r:embed="rId7" cstate="print"/>
          <a:srcRect/>
          <a:stretch>
            <a:fillRect/>
          </a:stretch>
        </p:blipFill>
        <p:spPr bwMode="auto">
          <a:xfrm>
            <a:off x="2267744" y="4725144"/>
            <a:ext cx="720080" cy="720080"/>
          </a:xfrm>
          <a:prstGeom prst="rect">
            <a:avLst/>
          </a:prstGeom>
          <a:noFill/>
          <a:ln w="9525">
            <a:noFill/>
            <a:miter lim="800000"/>
            <a:headEnd/>
            <a:tailEnd/>
          </a:ln>
        </p:spPr>
      </p:pic>
      <p:pic>
        <p:nvPicPr>
          <p:cNvPr id="25" name="Picture 3"/>
          <p:cNvPicPr>
            <a:picLocks noChangeAspect="1" noChangeArrowheads="1"/>
          </p:cNvPicPr>
          <p:nvPr/>
        </p:nvPicPr>
        <p:blipFill>
          <a:blip r:embed="rId8" cstate="print"/>
          <a:srcRect/>
          <a:stretch>
            <a:fillRect/>
          </a:stretch>
        </p:blipFill>
        <p:spPr bwMode="auto">
          <a:xfrm>
            <a:off x="683568" y="4725144"/>
            <a:ext cx="720080" cy="720080"/>
          </a:xfrm>
          <a:prstGeom prst="rect">
            <a:avLst/>
          </a:prstGeom>
          <a:noFill/>
          <a:ln w="9525">
            <a:noFill/>
            <a:miter lim="800000"/>
            <a:headEnd/>
            <a:tailEnd/>
          </a:ln>
        </p:spPr>
      </p:pic>
      <p:pic>
        <p:nvPicPr>
          <p:cNvPr id="26" name="Picture 2"/>
          <p:cNvPicPr>
            <a:picLocks noChangeAspect="1" noChangeArrowheads="1"/>
          </p:cNvPicPr>
          <p:nvPr/>
        </p:nvPicPr>
        <p:blipFill>
          <a:blip r:embed="rId9" cstate="print"/>
          <a:srcRect/>
          <a:stretch>
            <a:fillRect/>
          </a:stretch>
        </p:blipFill>
        <p:spPr bwMode="auto">
          <a:xfrm>
            <a:off x="1475656" y="4725144"/>
            <a:ext cx="720080" cy="724512"/>
          </a:xfrm>
          <a:prstGeom prst="rect">
            <a:avLst/>
          </a:prstGeom>
          <a:noFill/>
          <a:ln w="9525">
            <a:noFill/>
            <a:miter lim="800000"/>
            <a:headEnd/>
            <a:tailEnd/>
          </a:ln>
        </p:spPr>
      </p:pic>
      <p:sp>
        <p:nvSpPr>
          <p:cNvPr id="28" name="27 CuadroTexto"/>
          <p:cNvSpPr txBox="1"/>
          <p:nvPr/>
        </p:nvSpPr>
        <p:spPr>
          <a:xfrm>
            <a:off x="3491880" y="5445224"/>
            <a:ext cx="4859344" cy="830997"/>
          </a:xfrm>
          <a:prstGeom prst="rect">
            <a:avLst/>
          </a:prstGeom>
          <a:noFill/>
        </p:spPr>
        <p:txBody>
          <a:bodyPr wrap="none" rtlCol="0">
            <a:spAutoFit/>
          </a:bodyPr>
          <a:lstStyle/>
          <a:p>
            <a:r>
              <a:rPr lang="en-US" sz="4800" b="1" dirty="0" smtClean="0">
                <a:solidFill>
                  <a:srgbClr val="006600"/>
                </a:solidFill>
              </a:rPr>
              <a:t>MANY THANKS!!!!</a:t>
            </a:r>
            <a:endParaRPr lang="en-US" sz="4800" b="1" dirty="0">
              <a:solidFill>
                <a:srgbClr val="0066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7151</TotalTime>
  <Words>1219</Words>
  <Application>Microsoft Office PowerPoint</Application>
  <PresentationFormat>Presentación en pantalla (4:3)</PresentationFormat>
  <Paragraphs>198</Paragraphs>
  <Slides>15</Slides>
  <Notes>13</Notes>
  <HiddenSlides>0</HiddenSlides>
  <MMClips>0</MMClips>
  <ScaleCrop>false</ScaleCrop>
  <HeadingPairs>
    <vt:vector size="4" baseType="variant">
      <vt:variant>
        <vt:lpstr>Tema</vt:lpstr>
      </vt:variant>
      <vt:variant>
        <vt:i4>3</vt:i4>
      </vt:variant>
      <vt:variant>
        <vt:lpstr>Títulos de diapositiva</vt:lpstr>
      </vt:variant>
      <vt:variant>
        <vt:i4>15</vt:i4>
      </vt:variant>
    </vt:vector>
  </HeadingPairs>
  <TitlesOfParts>
    <vt:vector size="18" baseType="lpstr">
      <vt:lpstr>11_Diseño predeterminado</vt:lpstr>
      <vt:lpstr>1_Tema de Office</vt: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Pilu</dc:creator>
  <cp:lastModifiedBy>Pilu</cp:lastModifiedBy>
  <cp:revision>14</cp:revision>
  <dcterms:created xsi:type="dcterms:W3CDTF">2013-10-22T14:32:14Z</dcterms:created>
  <dcterms:modified xsi:type="dcterms:W3CDTF">2013-10-31T19:39:06Z</dcterms:modified>
</cp:coreProperties>
</file>